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64" r:id="rId2"/>
    <p:sldId id="576" r:id="rId3"/>
    <p:sldId id="370" r:id="rId4"/>
    <p:sldId id="398" r:id="rId5"/>
    <p:sldId id="583" r:id="rId6"/>
    <p:sldId id="584" r:id="rId7"/>
    <p:sldId id="585" r:id="rId8"/>
    <p:sldId id="586" r:id="rId9"/>
    <p:sldId id="587" r:id="rId10"/>
    <p:sldId id="593" r:id="rId11"/>
    <p:sldId id="591" r:id="rId12"/>
    <p:sldId id="596" r:id="rId13"/>
    <p:sldId id="598" r:id="rId14"/>
    <p:sldId id="594" r:id="rId15"/>
    <p:sldId id="595" r:id="rId16"/>
    <p:sldId id="592" r:id="rId17"/>
    <p:sldId id="599" r:id="rId18"/>
    <p:sldId id="600" r:id="rId19"/>
    <p:sldId id="601" r:id="rId20"/>
    <p:sldId id="626" r:id="rId21"/>
    <p:sldId id="602" r:id="rId22"/>
    <p:sldId id="603" r:id="rId23"/>
    <p:sldId id="604" r:id="rId24"/>
    <p:sldId id="627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18" r:id="rId38"/>
    <p:sldId id="619" r:id="rId39"/>
    <p:sldId id="624" r:id="rId40"/>
    <p:sldId id="625" r:id="rId41"/>
    <p:sldId id="620" r:id="rId42"/>
    <p:sldId id="622" r:id="rId43"/>
    <p:sldId id="628" r:id="rId44"/>
    <p:sldId id="590" r:id="rId45"/>
    <p:sldId id="623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1009" userDrawn="1">
          <p15:clr>
            <a:srgbClr val="A4A3A4"/>
          </p15:clr>
        </p15:guide>
        <p15:guide id="2" pos="11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79727"/>
    <a:srgbClr val="76CDE5"/>
    <a:srgbClr val="CC0000"/>
    <a:srgbClr val="282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84354" autoAdjust="0"/>
  </p:normalViewPr>
  <p:slideViewPr>
    <p:cSldViewPr snapToGrid="0" snapToObjects="1">
      <p:cViewPr varScale="1">
        <p:scale>
          <a:sx n="56" d="100"/>
          <a:sy n="56" d="100"/>
        </p:scale>
        <p:origin x="756" y="84"/>
      </p:cViewPr>
      <p:guideLst>
        <p:guide orient="horz" pos="1009"/>
        <p:guide pos="11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Kotlin je moderní jazyk plně interoperabilní s Javou. Nemusíte se tedy vzdávat vašich Java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frameworků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ani IDE. A když Kotlin zkusíte, už se k nebudete chtít vracet. Je tu skvělá podpora funkcionálního programování a především čitelnost a expresivita! Buďme upřímní – Java je ukecaná a spousta řádků kódu je jen nutné ceremoniální zlo. Proto vám ukážu jak stručně a elegantně se dá psát v Kotlinu. Zároveň představím několik skvělých vlastností, které si zamilujete. Data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Extensins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Null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safety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další. Nakonec se podíváme, jak snadno na Kotlin migrovat.</a:t>
            </a:r>
          </a:p>
          <a:p>
            <a:r>
              <a:rPr lang="cs-CZ" sz="2200" b="0" i="1" dirty="0">
                <a:effectLst/>
                <a:latin typeface="Helvetica Neue"/>
                <a:sym typeface="Helvetica Neue"/>
              </a:rPr>
              <a:t>---</a:t>
            </a:r>
          </a:p>
          <a:p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Kotlin je moderní jazyk plně interoperabilní s Javou. Nemusíte se vzdávat vašich Java </a:t>
            </a:r>
            <a:r>
              <a:rPr lang="cs-CZ" sz="2200" b="0" i="1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frameworků</a:t>
            </a:r>
            <a:r>
              <a:rPr lang="cs-CZ" sz="2200" b="0" i="1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ani IDE. A když Kotlin zkusíte, už se k nebudete chtít vracet. Je tu skvělá podpora funkcionálního programování a především čitelnost a expresivita!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36296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5312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3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86387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21436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987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325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0058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6828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90335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536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32558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85267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Definition of fields = Primary constructor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be secondary as well. Must always call primary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1664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Definition of fields = Primary constructor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be secondary as well. Must always call primary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232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5599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0994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4005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2836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5895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95044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680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55529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7487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7328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243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6806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68218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 fun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first name then type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 need for return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return data type inferred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7789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 fun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first name then type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 need for return</a:t>
            </a:r>
            <a:endParaRPr lang="en-US" b="0" dirty="0">
              <a:effectLst/>
            </a:endParaRPr>
          </a:p>
          <a:p>
            <a:pPr rtl="0"/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return data type inferred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3365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1403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0078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96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4356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3040381" y="4890490"/>
            <a:ext cx="19088100" cy="422004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217584" tIns="108793" rIns="217584" bIns="108793" rtlCol="0" anchor="ctr">
            <a:normAutofit/>
          </a:bodyPr>
          <a:lstStyle>
            <a:lvl1pPr algn="ctr" defTabSz="816696" rtl="0" eaLnBrk="1" latinLnBrk="0" hangingPunct="1">
              <a:spcBef>
                <a:spcPct val="0"/>
              </a:spcBef>
              <a:buNone/>
              <a:defRPr sz="7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02000" y="5463969"/>
            <a:ext cx="18288000" cy="30534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8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NAME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OF YOUR PRESENTATION</a:t>
            </a:r>
            <a:b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</a:br>
            <a:r>
              <a:rPr lang="cs-CZ" sz="9600" dirty="0">
                <a:solidFill>
                  <a:schemeClr val="bg1"/>
                </a:solidFill>
                <a:latin typeface="+mn-lt"/>
                <a:cs typeface="League Gothic Regular"/>
              </a:rPr>
              <a:t>For</a:t>
            </a:r>
            <a:r>
              <a:rPr lang="cs-CZ" sz="9600" baseline="0" dirty="0">
                <a:solidFill>
                  <a:schemeClr val="bg1"/>
                </a:solidFill>
                <a:latin typeface="+mn-lt"/>
                <a:cs typeface="League Gothic Regular"/>
              </a:rPr>
              <a:t> customer</a:t>
            </a:r>
            <a:endParaRPr lang="en-US" sz="9600" dirty="0">
              <a:solidFill>
                <a:schemeClr val="bg1"/>
              </a:solidFill>
              <a:latin typeface="+mn-lt"/>
              <a:cs typeface="League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291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337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  <p:sp>
        <p:nvSpPr>
          <p:cNvPr id="14" name="Nadpis 3">
            <a:extLst>
              <a:ext uri="{FF2B5EF4-FFF2-40B4-BE49-F238E27FC236}">
                <a16:creationId xmlns:a16="http://schemas.microsoft.com/office/drawing/2014/main" id="{EB929685-89A2-4CE0-A37E-21AABE9E9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25" y="1611797"/>
            <a:ext cx="20572143" cy="1257030"/>
          </a:xfrm>
        </p:spPr>
        <p:txBody>
          <a:bodyPr>
            <a:normAutofit/>
          </a:bodyPr>
          <a:lstStyle/>
          <a:p>
            <a:r>
              <a:rPr lang="cs-CZ" sz="7200" dirty="0"/>
              <a:t>Header</a:t>
            </a:r>
            <a:endParaRPr lang="en-GB" sz="7200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1787524" y="3243532"/>
            <a:ext cx="20572143" cy="9023229"/>
          </a:xfrm>
        </p:spPr>
        <p:txBody>
          <a:bodyPr>
            <a:normAutofit/>
          </a:bodyPr>
          <a:lstStyle/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endParaRPr lang="cs-CZ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9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20522502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</a:t>
            </a:r>
            <a:r>
              <a:rPr lang="cs-CZ" dirty="0"/>
              <a:t>Two</a:t>
            </a:r>
            <a:endParaRPr dirty="0"/>
          </a:p>
          <a:p>
            <a:pPr lvl="2"/>
            <a:r>
              <a:rPr dirty="0"/>
              <a:t>Body Level </a:t>
            </a:r>
            <a:r>
              <a:rPr lang="cs-CZ" dirty="0"/>
              <a:t>Three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7033" y="12446000"/>
            <a:ext cx="2929948" cy="890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3" r:id="rId2"/>
    <p:sldLayoutId id="2147483665" r:id="rId3"/>
    <p:sldLayoutId id="214748365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1" i="0" u="none" strike="noStrike" cap="none" spc="0" baseline="0">
          <a:ln>
            <a:noFill/>
          </a:ln>
          <a:solidFill>
            <a:srgbClr val="282828"/>
          </a:solidFill>
          <a:uFillTx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Signika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45720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7"/>
        </a:buBlip>
        <a:tabLst/>
        <a:defRPr sz="40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1pPr>
      <a:lvl2pPr marL="990600" marR="0" indent="-5334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7"/>
        </a:buBlip>
        <a:tabLst/>
        <a:defRPr sz="36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2pPr>
      <a:lvl3pPr marL="1428750" marR="0" indent="-457200" algn="l" defTabSz="8255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Blip>
          <a:blip r:embed="rId7"/>
        </a:buBlip>
        <a:tabLst/>
        <a:defRPr sz="3200" b="0" i="0" u="none" strike="noStrike" cap="none" spc="0" baseline="0">
          <a:ln>
            <a:noFill/>
          </a:ln>
          <a:solidFill>
            <a:schemeClr val="tx1">
              <a:lumMod val="85000"/>
              <a:lumOff val="15000"/>
            </a:schemeClr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3pPr>
      <a:lvl4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7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4pPr>
      <a:lvl5pPr marL="457200" marR="0" indent="-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Blip>
          <a:blip r:embed="rId7"/>
        </a:buBlip>
        <a:tabLst/>
        <a:defRPr sz="3200" b="0" i="0" u="none" strike="noStrike" cap="none" spc="0" baseline="0">
          <a:ln>
            <a:noFill/>
          </a:ln>
          <a:solidFill>
            <a:srgbClr val="727574"/>
          </a:solidFill>
          <a:uFillTx/>
          <a:latin typeface="+mn-lt"/>
          <a:ea typeface="Calibri Light" panose="020F0302020204030204" pitchFamily="34" charset="0"/>
          <a:cs typeface="Calibri Light" panose="020F0302020204030204" pitchFamily="34" charset="0"/>
          <a:sym typeface="PT Sans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help/idea/scratches.html" TargetMode="External"/><Relationship Id="rId7" Type="http://schemas.openxmlformats.org/officeDocument/2006/relationships/hyperlink" Target="https://kotlinlang.org/docs/lombok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otlinlang.org/docs/no-arg-plugin.html#jpa-support" TargetMode="External"/><Relationship Id="rId5" Type="http://schemas.openxmlformats.org/officeDocument/2006/relationships/hyperlink" Target="https://kotlinlang.org/docs/all-open-plugin.html#spring-support" TargetMode="External"/><Relationship Id="rId4" Type="http://schemas.openxmlformats.org/officeDocument/2006/relationships/hyperlink" Target="https://medium.com/@mydogtom/tip-how-to-show-java-equivalent-for-kotlin-code-f7c81d76fa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llema4/wishlist/tree/mast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ullema4/wishlist/tree/kotli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odvocasem.cz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YZ63CkxrlU&amp;ab_channel=Ciklumofficia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41577C-2F0E-4E69-A01A-E2FE7A47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548" y="4313302"/>
            <a:ext cx="10868903" cy="54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Functions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79045"/>
            <a:ext cx="7334059" cy="77867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cs-CZ" altLang="cs-CZ" sz="5000" i="1" dirty="0">
                <a:solidFill>
                  <a:srgbClr val="808080"/>
                </a:solidFill>
                <a:latin typeface="JetBrains Mono"/>
              </a:rPr>
              <a:t>// Java</a:t>
            </a:r>
            <a:br>
              <a:rPr lang="cs-CZ" altLang="cs-CZ" sz="5000" i="1" dirty="0">
                <a:solidFill>
                  <a:srgbClr val="808080"/>
                </a:solidFill>
                <a:latin typeface="JetBrains Mono"/>
              </a:rPr>
            </a:b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public 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sum(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a, 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b) {</a:t>
            </a:r>
            <a:br>
              <a:rPr lang="cs-CZ" altLang="cs-CZ" sz="5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a + b;</a:t>
            </a:r>
            <a:br>
              <a:rPr lang="cs-CZ" altLang="cs-CZ" sz="5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altLang="cs-CZ" sz="5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5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Kotlin</a:t>
            </a:r>
            <a:br>
              <a:rPr kumimoji="0" lang="cs-CZ" altLang="cs-CZ" sz="5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cs-CZ" altLang="cs-CZ" sz="5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fun</a:t>
            </a:r>
            <a:r>
              <a:rPr kumimoji="0" lang="cs-CZ" altLang="cs-CZ" sz="5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sum(a: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b: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  <a:b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cs-CZ" altLang="cs-CZ" sz="5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+ b</a:t>
            </a:r>
            <a:b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cs-CZ" sz="50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2595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Functions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63833"/>
            <a:ext cx="8605241" cy="100950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cs-CZ" altLang="cs-CZ" sz="5000" i="1" dirty="0">
                <a:solidFill>
                  <a:srgbClr val="808080"/>
                </a:solidFill>
                <a:latin typeface="JetBrains Mono"/>
              </a:rPr>
              <a:t>// Java</a:t>
            </a:r>
            <a:br>
              <a:rPr lang="cs-CZ" altLang="cs-CZ" sz="5000" i="1" dirty="0">
                <a:solidFill>
                  <a:srgbClr val="808080"/>
                </a:solidFill>
                <a:latin typeface="JetBrains Mono"/>
              </a:rPr>
            </a:b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public 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sum(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a, </a:t>
            </a:r>
            <a:r>
              <a:rPr lang="cs-CZ" altLang="cs-CZ" sz="5000" b="1" dirty="0" err="1">
                <a:solidFill>
                  <a:srgbClr val="000080"/>
                </a:solidFill>
                <a:latin typeface="JetBrains Mono"/>
              </a:rPr>
              <a:t>int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b) {</a:t>
            </a:r>
            <a:br>
              <a:rPr lang="cs-CZ" altLang="cs-CZ" sz="5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    </a:t>
            </a:r>
            <a:r>
              <a:rPr lang="cs-CZ" altLang="cs-CZ" sz="50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a + b;</a:t>
            </a:r>
            <a:br>
              <a:rPr lang="cs-CZ" altLang="cs-CZ" sz="5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50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altLang="cs-CZ" sz="5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5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Kotlin</a:t>
            </a:r>
            <a:br>
              <a:rPr kumimoji="0" lang="cs-CZ" altLang="cs-CZ" sz="5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cs-CZ" altLang="cs-CZ" sz="5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fun</a:t>
            </a:r>
            <a:r>
              <a:rPr kumimoji="0" lang="cs-CZ" altLang="cs-CZ" sz="5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sum(a: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b: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): </a:t>
            </a:r>
            <a:r>
              <a:rPr kumimoji="0" lang="cs-CZ" altLang="cs-CZ" sz="5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{</a:t>
            </a:r>
            <a:b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cs-CZ" altLang="cs-CZ" sz="5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 + b</a:t>
            </a:r>
            <a:b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5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cs-CZ" altLang="cs-CZ" sz="5000" dirty="0">
              <a:solidFill>
                <a:srgbClr val="000000"/>
              </a:solidFill>
              <a:latin typeface="JetBrains Mono"/>
            </a:endParaRPr>
          </a:p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50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sum(a: Int, b: Int): Int = a + b</a:t>
            </a:r>
            <a:endParaRPr lang="cs-CZ" sz="5000" dirty="0">
              <a:solidFill>
                <a:srgbClr val="000000"/>
              </a:solidFill>
              <a:latin typeface="JetBrains Mono"/>
            </a:endParaRPr>
          </a:p>
          <a:p>
            <a:pPr lvl="0" defTabSz="914400" eaLnBrk="0" fontAlgn="base">
              <a:spcBef>
                <a:spcPct val="0"/>
              </a:spcBef>
              <a:spcAft>
                <a:spcPct val="0"/>
              </a:spcAft>
            </a:pPr>
            <a:endParaRPr kumimoji="0" lang="cs-CZ" altLang="cs-CZ" sz="5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JetBrains Mono"/>
            </a:endParaRPr>
          </a:p>
          <a:p>
            <a:r>
              <a:rPr lang="en-US" sz="50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sum(a: Int, b: Int) = a + b</a:t>
            </a:r>
            <a:endParaRPr kumimoji="0" lang="cs-CZ" altLang="cs-CZ" sz="5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8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Named</a:t>
            </a:r>
            <a:r>
              <a:rPr lang="cs-CZ" dirty="0"/>
              <a:t> </a:t>
            </a:r>
            <a:r>
              <a:rPr lang="cs-CZ" dirty="0" err="1"/>
              <a:t>arguments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025500"/>
            <a:ext cx="21986875" cy="9171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build(title: String, width: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800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height: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600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   Frame(title, width, height)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endParaRPr lang="cs-CZ" sz="5400" i="1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i="1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i="1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i="1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i="1" dirty="0">
              <a:solidFill>
                <a:srgbClr val="808080"/>
              </a:solidFill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685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Named</a:t>
            </a:r>
            <a:r>
              <a:rPr lang="cs-CZ" dirty="0"/>
              <a:t> </a:t>
            </a:r>
            <a:r>
              <a:rPr lang="cs-CZ" dirty="0" err="1"/>
              <a:t>arguments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025499"/>
            <a:ext cx="21986875" cy="9171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build(title: String, width: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800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height: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600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   Frame(title, width, height)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400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300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       </a:t>
            </a:r>
            <a:endParaRPr lang="en-US" sz="5400" dirty="0">
              <a:latin typeface="JetBrains Mono"/>
            </a:endParaRPr>
          </a:p>
          <a:p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title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width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400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height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300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 </a:t>
            </a:r>
            <a:endParaRPr lang="en-US" sz="5400" dirty="0">
              <a:latin typeface="JetBrains Mono"/>
            </a:endParaRPr>
          </a:p>
          <a:p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width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400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height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300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title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sz="5400" i="1" dirty="0">
              <a:solidFill>
                <a:srgbClr val="000000"/>
              </a:solidFill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3586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Default </a:t>
            </a:r>
            <a:r>
              <a:rPr lang="cs-CZ" dirty="0" err="1"/>
              <a:t>values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025500"/>
            <a:ext cx="19656051" cy="9171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build(title: String, width: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800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height: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600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   Frame(title, width, height)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endParaRPr lang="cs-CZ" sz="5400" dirty="0"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lang="cs-CZ" altLang="cs-CZ" sz="5400" i="1" dirty="0">
              <a:solidFill>
                <a:srgbClr val="808080"/>
              </a:solidFill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lang="cs-CZ" altLang="cs-CZ" sz="5400" i="1" dirty="0">
              <a:solidFill>
                <a:srgbClr val="808080"/>
              </a:solidFill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5418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Default </a:t>
            </a:r>
            <a:r>
              <a:rPr lang="cs-CZ" dirty="0" err="1"/>
              <a:t>values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025499"/>
            <a:ext cx="21986875" cy="9171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build(title: String, width: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800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height: Int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600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   Frame(title, width, height)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5400" dirty="0">
              <a:latin typeface="JetBrains Mono"/>
            </a:endParaRPr>
          </a:p>
          <a:p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400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5400" dirty="0">
              <a:latin typeface="JetBrains Mono"/>
            </a:endParaRPr>
          </a:p>
          <a:p>
            <a:r>
              <a:rPr lang="en-US" sz="5400" i="1" dirty="0">
                <a:solidFill>
                  <a:srgbClr val="000000"/>
                </a:solidFill>
                <a:latin typeface="JetBrains Mono"/>
              </a:rPr>
              <a:t>build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b="1" dirty="0" err="1">
                <a:solidFill>
                  <a:srgbClr val="008000"/>
                </a:solidFill>
                <a:latin typeface="JetBrains Mono"/>
              </a:rPr>
              <a:t>PacMan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400" dirty="0">
                <a:solidFill>
                  <a:srgbClr val="4A86E8"/>
                </a:solidFill>
                <a:latin typeface="JetBrains Mono"/>
              </a:rPr>
              <a:t>height = </a:t>
            </a:r>
            <a:r>
              <a:rPr lang="en-US" sz="5400" dirty="0">
                <a:solidFill>
                  <a:srgbClr val="0000FF"/>
                </a:solidFill>
                <a:latin typeface="JetBrains Mono"/>
              </a:rPr>
              <a:t>300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)   </a:t>
            </a:r>
            <a:endParaRPr lang="cs-CZ" sz="5400" dirty="0">
              <a:solidFill>
                <a:srgbClr val="000000"/>
              </a:solidFill>
              <a:latin typeface="JetBrains Mono"/>
            </a:endParaRPr>
          </a:p>
          <a:p>
            <a:r>
              <a:rPr lang="en-US" sz="5400" i="1" dirty="0">
                <a:solidFill>
                  <a:srgbClr val="808080"/>
                </a:solidFill>
                <a:latin typeface="JetBrains Mono"/>
              </a:rPr>
              <a:t>// still the same method, no method overloading needed</a:t>
            </a:r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lang="cs-CZ" altLang="cs-CZ" sz="5400" i="1" dirty="0">
              <a:solidFill>
                <a:srgbClr val="808080"/>
              </a:solidFill>
              <a:latin typeface="JetBrains Mono"/>
            </a:endParaRPr>
          </a:p>
          <a:p>
            <a:endParaRPr kumimoji="0" lang="cs-CZ" altLang="cs-CZ" sz="54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  <a:p>
            <a:endParaRPr kumimoji="0" lang="cs-CZ" altLang="cs-CZ" sz="50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5842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Variables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517764"/>
            <a:ext cx="11296682" cy="5909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a: String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"A" </a:t>
            </a:r>
            <a:r>
              <a:rPr lang="en-US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en-US" sz="5400" i="1" dirty="0" err="1">
                <a:solidFill>
                  <a:srgbClr val="808080"/>
                </a:solidFill>
                <a:latin typeface="JetBrains Mono"/>
              </a:rPr>
              <a:t>val</a:t>
            </a:r>
            <a:r>
              <a:rPr lang="en-US" sz="5400" i="1" dirty="0">
                <a:solidFill>
                  <a:srgbClr val="808080"/>
                </a:solidFill>
                <a:latin typeface="JetBrains Mono"/>
              </a:rPr>
              <a:t> is unmodifiable</a:t>
            </a:r>
            <a:endParaRPr lang="en-US" sz="5400" dirty="0">
              <a:latin typeface="JetBrains Mono"/>
            </a:endParaRPr>
          </a:p>
          <a:p>
            <a:r>
              <a:rPr lang="en-US" sz="54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b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"B" </a:t>
            </a:r>
            <a:r>
              <a:rPr lang="en-US" sz="5400" i="1" dirty="0">
                <a:solidFill>
                  <a:srgbClr val="808080"/>
                </a:solidFill>
                <a:latin typeface="JetBrains Mono"/>
              </a:rPr>
              <a:t>// type can be omitted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r>
              <a:rPr lang="en-US" sz="54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en-US" sz="5400" dirty="0">
                <a:solidFill>
                  <a:srgbClr val="000000"/>
                </a:solidFill>
                <a:latin typeface="JetBrains Mono"/>
              </a:rPr>
              <a:t>c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"C" </a:t>
            </a:r>
            <a:r>
              <a:rPr lang="en-US" sz="5400" i="1" dirty="0">
                <a:solidFill>
                  <a:srgbClr val="808080"/>
                </a:solidFill>
                <a:latin typeface="JetBrains Mono"/>
              </a:rPr>
              <a:t>// var is modifiable</a:t>
            </a:r>
            <a:endParaRPr lang="en-US" sz="5400" dirty="0">
              <a:latin typeface="JetBrains Mono"/>
            </a:endParaRPr>
          </a:p>
          <a:p>
            <a:r>
              <a:rPr lang="en-US" sz="5400" dirty="0">
                <a:solidFill>
                  <a:srgbClr val="000000"/>
                </a:solidFill>
                <a:latin typeface="JetBrains Mono"/>
              </a:rPr>
              <a:t>c = </a:t>
            </a:r>
            <a:r>
              <a:rPr lang="en-US" sz="5400" b="1" dirty="0">
                <a:solidFill>
                  <a:srgbClr val="008000"/>
                </a:solidFill>
                <a:latin typeface="JetBrains Mono"/>
              </a:rPr>
              <a:t>"CC"</a:t>
            </a:r>
            <a:endParaRPr lang="en-US" sz="5400" dirty="0">
              <a:latin typeface="JetBrains Mono"/>
            </a:endParaRPr>
          </a:p>
          <a:p>
            <a:br>
              <a:rPr lang="en-US" sz="5400" dirty="0">
                <a:latin typeface="JetBrains Mono"/>
              </a:rPr>
            </a:br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0435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Null</a:t>
            </a:r>
            <a:r>
              <a:rPr lang="cs-CZ" dirty="0"/>
              <a:t> </a:t>
            </a:r>
            <a:r>
              <a:rPr lang="cs-CZ" dirty="0" err="1"/>
              <a:t>safety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4457804" cy="84023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a: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abc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a 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        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compile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error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- not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nullable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type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b: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?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xyz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b 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        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no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problem</a:t>
            </a:r>
            <a:endParaRPr lang="cs-CZ" sz="5400" dirty="0">
              <a:latin typeface="JetBrains Mono"/>
            </a:endParaRPr>
          </a:p>
          <a:p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458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Null</a:t>
            </a:r>
            <a:r>
              <a:rPr lang="cs-CZ" dirty="0"/>
              <a:t> </a:t>
            </a:r>
            <a:r>
              <a:rPr lang="cs-CZ" dirty="0" err="1"/>
              <a:t>safety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8588"/>
            <a:ext cx="14606884" cy="67403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c: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?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xyz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compile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error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: c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might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be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(c !=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no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problem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</a:p>
          <a:p>
            <a:endParaRPr lang="cs-CZ" sz="5400" dirty="0">
              <a:solidFill>
                <a:srgbClr val="000000"/>
              </a:solidFill>
              <a:latin typeface="JetBrains Mono"/>
            </a:endParaRPr>
          </a:p>
          <a:p>
            <a:endParaRPr lang="cs-CZ" sz="54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99154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Null</a:t>
            </a:r>
            <a:r>
              <a:rPr lang="cs-CZ" dirty="0"/>
              <a:t> </a:t>
            </a:r>
            <a:r>
              <a:rPr lang="cs-CZ" dirty="0" err="1"/>
              <a:t>safety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5246481" cy="84023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c: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?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xyz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compile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error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: c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might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be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(c !=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no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problem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(c !=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else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c?.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c?.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?: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0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0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instead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of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on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the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output</a:t>
            </a:r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271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endParaRPr lang="cs-CZ" dirty="0"/>
          </a:p>
        </p:txBody>
      </p:sp>
      <p:pic>
        <p:nvPicPr>
          <p:cNvPr id="13" name="Google Shape;60;p14">
            <a:extLst>
              <a:ext uri="{FF2B5EF4-FFF2-40B4-BE49-F238E27FC236}">
                <a16:creationId xmlns:a16="http://schemas.microsoft.com/office/drawing/2014/main" id="{74AA70D8-9423-4ECA-8702-A984FA16E93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2447" y="3778794"/>
            <a:ext cx="4845016" cy="6787998"/>
          </a:xfrm>
          <a:prstGeom prst="rect">
            <a:avLst/>
          </a:prstGeom>
          <a:noFill/>
          <a:ln w="2540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C435FB-5D4B-4AA2-B928-3CEEE87710A6}"/>
              </a:ext>
            </a:extLst>
          </p:cNvPr>
          <p:cNvSpPr txBox="1"/>
          <p:nvPr/>
        </p:nvSpPr>
        <p:spPr>
          <a:xfrm>
            <a:off x="9218439" y="3778794"/>
            <a:ext cx="12907042" cy="51244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cs-CZ" sz="48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Martin Müller</a:t>
            </a:r>
          </a:p>
          <a:p>
            <a:endParaRPr lang="cs-CZ" sz="2000" b="1" dirty="0">
              <a:solidFill>
                <a:schemeClr val="bg2">
                  <a:lumMod val="25000"/>
                </a:schemeClr>
              </a:solidFill>
              <a:latin typeface="+mn-lt"/>
              <a:cs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Java developer since 2010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adopted Groovy (Spock)</a:t>
            </a:r>
            <a:r>
              <a:rPr lang="cs-CZ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 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testing</a:t>
            </a:r>
            <a:r>
              <a:rPr lang="cs-CZ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 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in 2018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replaced Java with Kotlin in 2019</a:t>
            </a:r>
          </a:p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lives happily ever after with </a:t>
            </a:r>
            <a:r>
              <a:rPr lang="cs-CZ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Kotlin 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 Light" panose="020F0302020204030204" pitchFamily="34" charset="0"/>
              </a:rPr>
              <a:t>&amp; Spock </a:t>
            </a:r>
            <a:r>
              <a:rPr lang="en-US" sz="4000" b="1" dirty="0">
                <a:solidFill>
                  <a:srgbClr val="C00000"/>
                </a:solidFill>
                <a:latin typeface="+mn-lt"/>
                <a:cs typeface="Calibri Light" panose="020F0302020204030204" pitchFamily="34" charset="0"/>
              </a:rPr>
              <a:t>♥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2000" b="0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8761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Null</a:t>
            </a:r>
            <a:r>
              <a:rPr lang="cs-CZ" dirty="0"/>
              <a:t> </a:t>
            </a:r>
            <a:r>
              <a:rPr lang="cs-CZ" dirty="0" err="1"/>
              <a:t>safety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5246481" cy="84023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c: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?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xyz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compile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error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: c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might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be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(c !=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      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no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problem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</a:br>
            <a:r>
              <a:rPr lang="cs-CZ" sz="5400" b="1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x = </a:t>
            </a:r>
            <a:r>
              <a:rPr lang="cs-CZ" sz="5400" b="1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if</a:t>
            </a:r>
            <a:r>
              <a:rPr lang="cs-CZ" sz="5400" b="1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(c != </a:t>
            </a:r>
            <a:r>
              <a:rPr lang="cs-CZ" sz="5400" b="1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null</a:t>
            </a:r>
            <a:r>
              <a:rPr lang="cs-CZ" sz="5400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) </a:t>
            </a:r>
            <a:r>
              <a:rPr lang="cs-CZ" sz="5400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c.</a:t>
            </a:r>
            <a:r>
              <a:rPr lang="cs-CZ" sz="5400" b="1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else</a:t>
            </a:r>
            <a:r>
              <a:rPr lang="cs-CZ" sz="5400" b="1" dirty="0">
                <a:solidFill>
                  <a:schemeClr val="bg1">
                    <a:lumMod val="85000"/>
                  </a:schemeClr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chemeClr val="bg1">
                    <a:lumMod val="85000"/>
                  </a:schemeClr>
                </a:solidFill>
                <a:latin typeface="JetBrains Mono"/>
              </a:rPr>
              <a:t>null</a:t>
            </a:r>
            <a:endParaRPr lang="cs-CZ" sz="5400" dirty="0">
              <a:solidFill>
                <a:schemeClr val="bg1">
                  <a:lumMod val="85000"/>
                </a:schemeClr>
              </a:solidFill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c</a:t>
            </a:r>
            <a:r>
              <a:rPr lang="cs-CZ" sz="5400" b="1" dirty="0">
                <a:solidFill>
                  <a:srgbClr val="FF0000"/>
                </a:solidFill>
                <a:latin typeface="JetBrains Mono"/>
              </a:rPr>
              <a:t>?.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x = c</a:t>
            </a:r>
            <a:r>
              <a:rPr lang="cs-CZ" sz="5400" b="1" dirty="0">
                <a:solidFill>
                  <a:srgbClr val="FF0000"/>
                </a:solidFill>
                <a:latin typeface="JetBrains Mono"/>
              </a:rPr>
              <a:t>?.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 </a:t>
            </a:r>
            <a:r>
              <a:rPr lang="cs-CZ" sz="5400" b="1" dirty="0">
                <a:solidFill>
                  <a:srgbClr val="FF0000"/>
                </a:solidFill>
                <a:latin typeface="JetBrains Mono"/>
              </a:rPr>
              <a:t>?: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0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0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instead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of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null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on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the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output</a:t>
            </a:r>
            <a:endParaRPr lang="cs-CZ" altLang="cs-CZ" sz="54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532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Safe</a:t>
            </a:r>
            <a:r>
              <a:rPr lang="cs-CZ" dirty="0"/>
              <a:t> call </a:t>
            </a:r>
            <a:r>
              <a:rPr lang="cs-CZ" dirty="0" err="1"/>
              <a:t>operator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549540"/>
            <a:ext cx="13859884" cy="87100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600" i="1" dirty="0">
                <a:solidFill>
                  <a:srgbClr val="808080"/>
                </a:solidFill>
                <a:latin typeface="JetBrains Mono"/>
              </a:rPr>
              <a:t>// Java</a:t>
            </a:r>
            <a:endParaRPr lang="cs-CZ" sz="5600" dirty="0">
              <a:latin typeface="JetBrains Mono"/>
            </a:endParaRPr>
          </a:p>
          <a:p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public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getZipCode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(User user) {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en-US" sz="56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(user !=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&amp;&amp;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user.getAddress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 !=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user.getAddress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().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getZipCode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();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}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;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}</a:t>
            </a:r>
            <a:br>
              <a:rPr lang="cs-CZ" sz="5600" dirty="0">
                <a:latin typeface="JetBrains Mono"/>
              </a:rPr>
            </a:br>
            <a:endParaRPr lang="cs-CZ" sz="5600" i="1" dirty="0">
              <a:solidFill>
                <a:srgbClr val="808080"/>
              </a:solidFill>
              <a:latin typeface="JetBrains Mono"/>
            </a:endParaRPr>
          </a:p>
          <a:p>
            <a:endParaRPr lang="cs-CZ" sz="5600" i="1" dirty="0">
              <a:solidFill>
                <a:srgbClr val="808080"/>
              </a:solidFill>
              <a:latin typeface="JetBrains Mono"/>
            </a:endParaRPr>
          </a:p>
          <a:p>
            <a:endParaRPr lang="cs-CZ" sz="56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416405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Safe</a:t>
            </a:r>
            <a:r>
              <a:rPr lang="cs-CZ" dirty="0"/>
              <a:t> call </a:t>
            </a:r>
            <a:r>
              <a:rPr lang="cs-CZ" dirty="0" err="1"/>
              <a:t>operator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549539"/>
            <a:ext cx="16039968" cy="87100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600" i="1" dirty="0">
                <a:solidFill>
                  <a:srgbClr val="808080"/>
                </a:solidFill>
                <a:latin typeface="JetBrains Mono"/>
              </a:rPr>
              <a:t>// Java</a:t>
            </a:r>
            <a:endParaRPr lang="cs-CZ" sz="5600" dirty="0">
              <a:latin typeface="JetBrains Mono"/>
            </a:endParaRPr>
          </a:p>
          <a:p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public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getZipCode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(User user) {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if</a:t>
            </a:r>
            <a:r>
              <a:rPr lang="en-US" sz="56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(user !=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&amp;&amp;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user.getAddress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 !=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user.getAddress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().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getZipCode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();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}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return </a:t>
            </a:r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null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;</a:t>
            </a:r>
            <a:endParaRPr lang="cs-CZ" sz="5600" dirty="0">
              <a:latin typeface="JetBrains Mono"/>
            </a:endParaRPr>
          </a:p>
          <a:p>
            <a:r>
              <a:rPr lang="cs-CZ" sz="56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600" dirty="0">
              <a:latin typeface="JetBrains Mono"/>
            </a:endParaRPr>
          </a:p>
          <a:p>
            <a:br>
              <a:rPr lang="cs-CZ" sz="5600" dirty="0">
                <a:latin typeface="JetBrains Mono"/>
              </a:rPr>
            </a:br>
            <a:r>
              <a:rPr lang="cs-CZ" sz="5600" i="1" dirty="0">
                <a:solidFill>
                  <a:srgbClr val="808080"/>
                </a:solidFill>
                <a:latin typeface="JetBrains Mono"/>
              </a:rPr>
              <a:t>// Kotlin</a:t>
            </a:r>
            <a:endParaRPr lang="cs-CZ" sz="5600" dirty="0">
              <a:latin typeface="JetBrains Mono"/>
            </a:endParaRPr>
          </a:p>
          <a:p>
            <a:r>
              <a:rPr lang="cs-CZ" sz="56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6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600" dirty="0" err="1">
                <a:solidFill>
                  <a:srgbClr val="000000"/>
                </a:solidFill>
                <a:latin typeface="JetBrains Mono"/>
              </a:rPr>
              <a:t>getZipCode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(user: User?) = user?.</a:t>
            </a:r>
            <a:r>
              <a:rPr lang="cs-CZ" sz="5600" b="1" dirty="0" err="1">
                <a:solidFill>
                  <a:srgbClr val="660E7A"/>
                </a:solidFill>
                <a:latin typeface="JetBrains Mono"/>
              </a:rPr>
              <a:t>address</a:t>
            </a:r>
            <a:r>
              <a:rPr lang="cs-CZ" sz="5600" dirty="0">
                <a:solidFill>
                  <a:srgbClr val="000000"/>
                </a:solidFill>
                <a:latin typeface="JetBrains Mono"/>
              </a:rPr>
              <a:t>?.</a:t>
            </a:r>
            <a:r>
              <a:rPr lang="cs-CZ" sz="5600" b="1" dirty="0" err="1">
                <a:solidFill>
                  <a:srgbClr val="660E7A"/>
                </a:solidFill>
                <a:latin typeface="JetBrains Mono"/>
              </a:rPr>
              <a:t>zipCode</a:t>
            </a:r>
            <a:endParaRPr lang="cs-CZ" altLang="cs-CZ" sz="56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621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Null</a:t>
            </a:r>
            <a:r>
              <a:rPr lang="cs-CZ" dirty="0"/>
              <a:t> </a:t>
            </a:r>
            <a:r>
              <a:rPr lang="cs-CZ" dirty="0" err="1"/>
              <a:t>safety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9395053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addOne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C00000"/>
                </a:solidFill>
                <a:latin typeface="JetBrains Mono"/>
              </a:rPr>
              <a:t>list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: List&lt;Int&gt;</a:t>
            </a:r>
            <a:r>
              <a:rPr lang="en-US" sz="6000" b="1" dirty="0">
                <a:solidFill>
                  <a:srgbClr val="C00000"/>
                </a:solidFill>
                <a:latin typeface="JetBrains Mono"/>
              </a:rPr>
              <a:t>?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): List&lt;Int&gt; =</a:t>
            </a:r>
            <a:endParaRPr lang="en-US" sz="6000" dirty="0">
              <a:latin typeface="JetBrains Mon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if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(!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list.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isNullOrEmpty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()) </a:t>
            </a:r>
            <a:r>
              <a:rPr lang="en-US" sz="6000" b="1" dirty="0" err="1">
                <a:solidFill>
                  <a:srgbClr val="C00000"/>
                </a:solidFill>
                <a:latin typeface="JetBrains Mono"/>
              </a:rPr>
              <a:t>list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map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{ </a:t>
            </a:r>
            <a:r>
              <a:rPr lang="en-US" sz="6000" b="1" dirty="0">
                <a:solidFill>
                  <a:srgbClr val="00B050"/>
                </a:solidFill>
                <a:latin typeface="JetBrains Mono"/>
              </a:rPr>
              <a:t>it</a:t>
            </a: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+ 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1 </a:t>
            </a: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}  </a:t>
            </a:r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6000" i="1" dirty="0">
                <a:solidFill>
                  <a:srgbClr val="808080"/>
                </a:solidFill>
                <a:latin typeface="JetBrains Mono"/>
              </a:rPr>
              <a:t>l</a:t>
            </a:r>
            <a:r>
              <a:rPr lang="en-US" sz="6000" i="1" dirty="0" err="1">
                <a:solidFill>
                  <a:srgbClr val="808080"/>
                </a:solidFill>
                <a:latin typeface="JetBrains Mono"/>
              </a:rPr>
              <a:t>ist</a:t>
            </a:r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 can't be null</a:t>
            </a:r>
            <a:endParaRPr lang="en-US" sz="6000" dirty="0">
              <a:latin typeface="JetBrains Mon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else 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emptyList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</a:t>
            </a:r>
            <a:endParaRPr lang="cs-CZ" altLang="cs-CZ" sz="60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77440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Scope</a:t>
            </a:r>
            <a:r>
              <a:rPr lang="cs-CZ" dirty="0"/>
              <a:t> </a:t>
            </a:r>
            <a:r>
              <a:rPr lang="cs-CZ" dirty="0" err="1"/>
              <a:t>Function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4190103" cy="74789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data</a:t>
            </a:r>
            <a:r>
              <a:rPr lang="en-US" sz="6000" dirty="0" err="1">
                <a:solidFill>
                  <a:srgbClr val="080808"/>
                </a:solidFill>
                <a:latin typeface="JetBrains Mono"/>
              </a:rPr>
              <a:t>?.</a:t>
            </a:r>
            <a:r>
              <a:rPr lang="en-US" sz="6000" b="1" i="1" dirty="0" err="1">
                <a:solidFill>
                  <a:srgbClr val="00627A"/>
                </a:solidFill>
                <a:latin typeface="JetBrains Mono"/>
              </a:rPr>
              <a:t>let</a:t>
            </a:r>
            <a:r>
              <a:rPr lang="en-US" sz="6000" b="1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en-US" sz="6000" b="1" dirty="0">
                <a:solidFill>
                  <a:srgbClr val="080808"/>
                </a:solidFill>
                <a:latin typeface="JetBrains Mono"/>
              </a:rPr>
            </a:br>
            <a:r>
              <a:rPr lang="en-US" sz="6000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sz="6000" i="1" dirty="0">
                <a:solidFill>
                  <a:srgbClr val="871094"/>
                </a:solidFill>
                <a:latin typeface="JetBrains Mono"/>
              </a:rPr>
              <a:t>logger</a:t>
            </a:r>
            <a:r>
              <a:rPr lang="en-US" sz="6000" dirty="0">
                <a:solidFill>
                  <a:srgbClr val="080808"/>
                </a:solidFill>
                <a:latin typeface="JetBrains Mono"/>
              </a:rPr>
              <a:t>.info ( </a:t>
            </a:r>
            <a:r>
              <a:rPr lang="en-US" sz="6000" dirty="0">
                <a:solidFill>
                  <a:srgbClr val="067D17"/>
                </a:solidFill>
                <a:latin typeface="JetBrains Mono"/>
              </a:rPr>
              <a:t>"Doing my stuff" </a:t>
            </a:r>
            <a:r>
              <a:rPr lang="en-US" sz="60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sz="6000" dirty="0">
                <a:solidFill>
                  <a:srgbClr val="080808"/>
                </a:solidFill>
                <a:latin typeface="JetBrains Mono"/>
              </a:rPr>
            </a:br>
            <a:r>
              <a:rPr lang="en-US" sz="60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en-US" sz="6000" dirty="0" err="1">
                <a:solidFill>
                  <a:srgbClr val="080808"/>
                </a:solidFill>
                <a:latin typeface="JetBrains Mono"/>
              </a:rPr>
              <a:t>callExternalService</a:t>
            </a:r>
            <a:r>
              <a:rPr lang="en-US" sz="6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data</a:t>
            </a:r>
            <a:r>
              <a:rPr lang="en-US" sz="60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en-US" sz="6000" dirty="0">
                <a:solidFill>
                  <a:srgbClr val="080808"/>
                </a:solidFill>
                <a:latin typeface="JetBrains Mono"/>
              </a:rPr>
            </a:br>
            <a:r>
              <a:rPr lang="en-US" sz="6000" b="1" dirty="0">
                <a:solidFill>
                  <a:srgbClr val="080808"/>
                </a:solidFill>
                <a:latin typeface="JetBrains Mono"/>
              </a:rPr>
              <a:t>}</a:t>
            </a:r>
            <a:endParaRPr lang="en-US" sz="6000" dirty="0">
              <a:solidFill>
                <a:srgbClr val="080808"/>
              </a:solidFill>
              <a:latin typeface="JetBrains Mono"/>
            </a:endParaRPr>
          </a:p>
          <a:p>
            <a:br>
              <a:rPr lang="cs-CZ" sz="6000" dirty="0">
                <a:solidFill>
                  <a:srgbClr val="080808"/>
                </a:solidFill>
                <a:latin typeface="JetBrains Mono"/>
              </a:rPr>
            </a:br>
            <a:r>
              <a:rPr lang="cs-CZ" sz="6000" dirty="0">
                <a:solidFill>
                  <a:srgbClr val="0033B3"/>
                </a:solidFill>
                <a:latin typeface="JetBrains Mono"/>
              </a:rPr>
              <a:t>return </a:t>
            </a:r>
            <a:r>
              <a:rPr lang="cs-CZ" sz="6000" dirty="0" err="1">
                <a:solidFill>
                  <a:srgbClr val="080808"/>
                </a:solidFill>
                <a:latin typeface="JetBrains Mono"/>
              </a:rPr>
              <a:t>getSessionFactoryBase</a:t>
            </a:r>
            <a:r>
              <a:rPr lang="cs-CZ" sz="6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cs-CZ" sz="6000" dirty="0" err="1">
                <a:solidFill>
                  <a:srgbClr val="080808"/>
                </a:solidFill>
                <a:latin typeface="JetBrains Mono"/>
              </a:rPr>
              <a:t>config</a:t>
            </a:r>
            <a:r>
              <a:rPr lang="cs-CZ" sz="6000" dirty="0">
                <a:solidFill>
                  <a:srgbClr val="080808"/>
                </a:solidFill>
                <a:latin typeface="JetBrains Mono"/>
              </a:rPr>
              <a:t>).</a:t>
            </a:r>
            <a:r>
              <a:rPr lang="cs-CZ" sz="6000" b="1" i="1" dirty="0" err="1">
                <a:solidFill>
                  <a:srgbClr val="00627A"/>
                </a:solidFill>
                <a:latin typeface="JetBrains Mono"/>
              </a:rPr>
              <a:t>apply</a:t>
            </a:r>
            <a:r>
              <a:rPr lang="cs-CZ" sz="6000" i="1" dirty="0">
                <a:solidFill>
                  <a:srgbClr val="00627A"/>
                </a:solidFill>
                <a:latin typeface="JetBrains Mono"/>
              </a:rPr>
              <a:t> </a:t>
            </a:r>
            <a:r>
              <a:rPr lang="cs-CZ" sz="6000" b="1" dirty="0">
                <a:solidFill>
                  <a:srgbClr val="080808"/>
                </a:solidFill>
                <a:latin typeface="JetBrains Mono"/>
              </a:rPr>
              <a:t>{</a:t>
            </a:r>
            <a:br>
              <a:rPr lang="cs-CZ" sz="6000" b="1" dirty="0">
                <a:solidFill>
                  <a:srgbClr val="080808"/>
                </a:solidFill>
                <a:latin typeface="JetBrains Mono"/>
              </a:rPr>
            </a:br>
            <a:r>
              <a:rPr lang="cs-CZ" sz="6000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cs-CZ" sz="6000" dirty="0" err="1">
                <a:solidFill>
                  <a:srgbClr val="080808"/>
                </a:solidFill>
                <a:latin typeface="JetBrains Mono"/>
              </a:rPr>
              <a:t>setPassword</a:t>
            </a:r>
            <a:r>
              <a:rPr lang="cs-CZ" sz="60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cs-CZ" sz="6000" dirty="0" err="1">
                <a:solidFill>
                  <a:srgbClr val="080808"/>
                </a:solidFill>
                <a:latin typeface="JetBrains Mono"/>
              </a:rPr>
              <a:t>config.</a:t>
            </a:r>
            <a:r>
              <a:rPr lang="cs-CZ" sz="6000" dirty="0" err="1">
                <a:solidFill>
                  <a:srgbClr val="871094"/>
                </a:solidFill>
                <a:latin typeface="JetBrains Mono"/>
              </a:rPr>
              <a:t>password</a:t>
            </a:r>
            <a:r>
              <a:rPr lang="cs-CZ" sz="60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cs-CZ" sz="6000" dirty="0">
                <a:solidFill>
                  <a:srgbClr val="080808"/>
                </a:solidFill>
                <a:latin typeface="JetBrains Mono"/>
              </a:rPr>
            </a:br>
            <a:r>
              <a:rPr lang="cs-CZ" sz="6000" b="1" dirty="0">
                <a:solidFill>
                  <a:srgbClr val="080808"/>
                </a:solidFill>
                <a:latin typeface="JetBrains Mono"/>
              </a:rPr>
              <a:t>}</a:t>
            </a:r>
            <a:endParaRPr lang="cs-CZ" sz="6000" dirty="0">
              <a:solidFill>
                <a:srgbClr val="080808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531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expression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9706503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when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(x) {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1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print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"One"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3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print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"Two or Three"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in 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5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..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10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print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"is 5 to 10"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else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print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"unknown"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6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6710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When</a:t>
            </a:r>
            <a:r>
              <a:rPr lang="cs-CZ" dirty="0"/>
              <a:t> </a:t>
            </a:r>
            <a:r>
              <a:rPr lang="cs-CZ" dirty="0" err="1"/>
              <a:t>expression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545487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res = 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when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(x) {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null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false</a:t>
            </a:r>
            <a:endParaRPr lang="en-US" sz="6000" dirty="0">
              <a:latin typeface="JetBrains Mono"/>
            </a:endParaRPr>
          </a:p>
          <a:p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   is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Long -&gt; x &gt; 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0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FF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is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String -&gt; 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x.</a:t>
            </a:r>
            <a:r>
              <a:rPr lang="en-US" sz="6000" b="1" dirty="0" err="1">
                <a:solidFill>
                  <a:srgbClr val="660E7A"/>
                </a:solidFill>
                <a:latin typeface="JetBrains Mono"/>
              </a:rPr>
              <a:t>length</a:t>
            </a:r>
            <a:r>
              <a:rPr lang="en-US" sz="6000" b="1" dirty="0">
                <a:solidFill>
                  <a:srgbClr val="660E7A"/>
                </a:solidFill>
                <a:latin typeface="JetBrains Mono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&gt; </a:t>
            </a:r>
            <a:r>
              <a:rPr lang="en-US" sz="6000" dirty="0">
                <a:solidFill>
                  <a:srgbClr val="0000FF"/>
                </a:solidFill>
                <a:latin typeface="JetBrains Mono"/>
              </a:rPr>
              <a:t>0  </a:t>
            </a:r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// smart cast used here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FF"/>
                </a:solidFill>
                <a:latin typeface="JetBrains Mono"/>
              </a:rPr>
              <a:t>   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else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-&gt; </a:t>
            </a:r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throw 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IllegalStateException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</a:t>
            </a:r>
            <a:endParaRPr lang="en-US" sz="6000" dirty="0">
              <a:latin typeface="JetBrains Mono"/>
            </a:endParaRPr>
          </a:p>
          <a:p>
            <a:r>
              <a:rPr lang="en-US" sz="6000" dirty="0">
                <a:solidFill>
                  <a:srgbClr val="000000"/>
                </a:solidFill>
                <a:latin typeface="JetBrains Mono"/>
              </a:rPr>
              <a:t>}</a:t>
            </a:r>
            <a:endParaRPr lang="en-US" sz="6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779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Extension</a:t>
            </a:r>
            <a:r>
              <a:rPr lang="cs-CZ" dirty="0"/>
              <a:t> </a:t>
            </a:r>
            <a:r>
              <a:rPr lang="cs-CZ" dirty="0" err="1"/>
              <a:t>functions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574020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rgbClr val="000080"/>
                </a:solidFill>
                <a:latin typeface="JetBrains Mono"/>
              </a:rPr>
              <a:t>fun 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String.</a:t>
            </a:r>
            <a:r>
              <a:rPr lang="en-US" sz="6000" b="1" dirty="0" err="1">
                <a:solidFill>
                  <a:srgbClr val="000000"/>
                </a:solidFill>
                <a:latin typeface="JetBrains Mono"/>
              </a:rPr>
              <a:t>toCamelCase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(): String = </a:t>
            </a:r>
            <a:r>
              <a:rPr lang="en-US" sz="6000" b="1" dirty="0" err="1">
                <a:solidFill>
                  <a:srgbClr val="000080"/>
                </a:solidFill>
                <a:latin typeface="JetBrains Mono"/>
              </a:rPr>
              <a:t>this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replace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...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6000" dirty="0">
              <a:latin typeface="JetBrains Mono"/>
            </a:endParaRPr>
          </a:p>
          <a:p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// effectively adding new method to Java String</a:t>
            </a:r>
            <a:endParaRPr lang="en-US" sz="6000" dirty="0">
              <a:latin typeface="JetBrains Mono"/>
            </a:endParaRPr>
          </a:p>
          <a:p>
            <a:br>
              <a:rPr lang="en-US" sz="6000" dirty="0">
                <a:latin typeface="JetBrains Mono"/>
              </a:rPr>
            </a:b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"hello word"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toCamelCase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</a:t>
            </a:r>
            <a:endParaRPr lang="cs-CZ" sz="60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5587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Extension</a:t>
            </a:r>
            <a:r>
              <a:rPr lang="cs-CZ" dirty="0"/>
              <a:t> </a:t>
            </a:r>
            <a:r>
              <a:rPr lang="cs-CZ" dirty="0" err="1"/>
              <a:t>functions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4429676"/>
            <a:ext cx="12490920" cy="29243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// standard library extension functions:</a:t>
            </a:r>
            <a:endParaRPr lang="en-US" sz="6000" dirty="0">
              <a:latin typeface="JetBrains Mono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6000" b="1" dirty="0">
                <a:solidFill>
                  <a:srgbClr val="008000"/>
                </a:solidFill>
                <a:latin typeface="JetBrains Mono"/>
              </a:rPr>
              <a:t>"hello </a:t>
            </a:r>
            <a:r>
              <a:rPr lang="en-US" sz="6000" b="1" dirty="0" err="1">
                <a:solidFill>
                  <a:srgbClr val="008000"/>
                </a:solidFill>
                <a:latin typeface="JetBrains Mono"/>
              </a:rPr>
              <a:t>word"</a:t>
            </a:r>
            <a:r>
              <a:rPr lang="en-US" sz="6000" dirty="0" err="1">
                <a:solidFill>
                  <a:srgbClr val="000000"/>
                </a:solidFill>
                <a:latin typeface="JetBrains Mono"/>
              </a:rPr>
              <a:t>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reader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().</a:t>
            </a:r>
            <a:r>
              <a:rPr lang="en-US" sz="6000" i="1" dirty="0" err="1">
                <a:solidFill>
                  <a:srgbClr val="000000"/>
                </a:solidFill>
                <a:latin typeface="JetBrains Mono"/>
              </a:rPr>
              <a:t>forEachLine</a:t>
            </a:r>
            <a:r>
              <a:rPr lang="en-US" sz="6000" i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{ </a:t>
            </a:r>
            <a:r>
              <a:rPr lang="en-US" sz="6000" dirty="0">
                <a:solidFill>
                  <a:srgbClr val="000000"/>
                </a:solidFill>
                <a:latin typeface="JetBrains Mono"/>
              </a:rPr>
              <a:t>... </a:t>
            </a:r>
            <a:r>
              <a:rPr lang="en-US" sz="6000" b="1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6000" b="1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7924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Extension</a:t>
            </a:r>
            <a:r>
              <a:rPr lang="cs-CZ" dirty="0"/>
              <a:t> </a:t>
            </a:r>
            <a:r>
              <a:rPr lang="cs-CZ" dirty="0" err="1"/>
              <a:t>functions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4429676"/>
            <a:ext cx="12364282" cy="5688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6000" i="1" dirty="0">
                <a:solidFill>
                  <a:srgbClr val="808080"/>
                </a:solidFill>
                <a:latin typeface="JetBrains Mono"/>
              </a:rPr>
              <a:t>// standard library extension functions:</a:t>
            </a:r>
            <a:endParaRPr lang="en-US" sz="6000" dirty="0">
              <a:latin typeface="JetBrains Mono"/>
            </a:endParaRP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cs-CZ" altLang="cs-CZ" sz="60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file: </a:t>
            </a:r>
            <a:r>
              <a:rPr lang="cs-CZ" altLang="cs-CZ" sz="6000" dirty="0" err="1">
                <a:solidFill>
                  <a:srgbClr val="000000"/>
                </a:solidFill>
                <a:latin typeface="JetBrains Mono"/>
              </a:rPr>
              <a:t>File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altLang="cs-CZ" sz="6000" dirty="0" err="1">
                <a:solidFill>
                  <a:srgbClr val="000000"/>
                </a:solidFill>
                <a:latin typeface="JetBrains Mono"/>
              </a:rPr>
              <a:t>File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altLang="cs-CZ" sz="6000" b="1" dirty="0">
                <a:solidFill>
                  <a:srgbClr val="008000"/>
                </a:solidFill>
                <a:latin typeface="JetBrains Mono"/>
              </a:rPr>
              <a:t>"readme.txt"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)</a:t>
            </a:r>
            <a:br>
              <a:rPr lang="cs-CZ" altLang="cs-CZ" sz="6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60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altLang="cs-CZ" sz="6000" dirty="0" err="1">
                <a:solidFill>
                  <a:srgbClr val="000000"/>
                </a:solidFill>
                <a:latin typeface="JetBrains Mono"/>
              </a:rPr>
              <a:t>writer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altLang="cs-CZ" sz="6000" dirty="0" err="1">
                <a:solidFill>
                  <a:srgbClr val="000000"/>
                </a:solidFill>
                <a:latin typeface="JetBrains Mono"/>
              </a:rPr>
              <a:t>file.</a:t>
            </a:r>
            <a:r>
              <a:rPr lang="cs-CZ" altLang="cs-CZ" sz="6000" i="1" dirty="0" err="1">
                <a:solidFill>
                  <a:srgbClr val="000000"/>
                </a:solidFill>
                <a:latin typeface="JetBrains Mono"/>
              </a:rPr>
              <a:t>bufferedWriter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()</a:t>
            </a:r>
            <a:br>
              <a:rPr lang="cs-CZ" altLang="cs-CZ" sz="6000" dirty="0">
                <a:solidFill>
                  <a:srgbClr val="000000"/>
                </a:solidFill>
                <a:latin typeface="JetBrains Mono"/>
              </a:rPr>
            </a:br>
            <a:r>
              <a:rPr lang="cs-CZ" altLang="cs-CZ" sz="6000" dirty="0" err="1">
                <a:solidFill>
                  <a:srgbClr val="000000"/>
                </a:solidFill>
                <a:latin typeface="JetBrains Mono"/>
              </a:rPr>
              <a:t>file.</a:t>
            </a:r>
            <a:r>
              <a:rPr lang="cs-CZ" altLang="cs-CZ" sz="6000" i="1" dirty="0" err="1">
                <a:solidFill>
                  <a:srgbClr val="000000"/>
                </a:solidFill>
                <a:latin typeface="JetBrains Mono"/>
              </a:rPr>
              <a:t>writeText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altLang="cs-CZ" sz="60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altLang="cs-CZ" sz="6000" b="1" dirty="0" err="1">
                <a:solidFill>
                  <a:srgbClr val="008000"/>
                </a:solidFill>
                <a:latin typeface="JetBrains Mono"/>
              </a:rPr>
              <a:t>simple</a:t>
            </a:r>
            <a:r>
              <a:rPr lang="cs-CZ" altLang="cs-CZ" sz="60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altLang="cs-CZ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altLang="cs-CZ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8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People and Locations</a:t>
            </a:r>
          </a:p>
        </p:txBody>
      </p:sp>
      <p:grpSp>
        <p:nvGrpSpPr>
          <p:cNvPr id="8" name="Group 173"/>
          <p:cNvGrpSpPr/>
          <p:nvPr/>
        </p:nvGrpSpPr>
        <p:grpSpPr>
          <a:xfrm>
            <a:off x="56929" y="4761928"/>
            <a:ext cx="4309358" cy="5818889"/>
            <a:chOff x="0" y="0"/>
            <a:chExt cx="4309357" cy="5818887"/>
          </a:xfrm>
        </p:grpSpPr>
        <p:sp>
          <p:nvSpPr>
            <p:cNvPr id="22" name="Shape 169"/>
            <p:cNvSpPr/>
            <p:nvPr/>
          </p:nvSpPr>
          <p:spPr>
            <a:xfrm>
              <a:off x="447926" y="0"/>
              <a:ext cx="3413505" cy="3413504"/>
            </a:xfrm>
            <a:prstGeom prst="ellipse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" name="Shape 170"/>
            <p:cNvSpPr/>
            <p:nvPr/>
          </p:nvSpPr>
          <p:spPr>
            <a:xfrm>
              <a:off x="867675" y="1155318"/>
              <a:ext cx="2574007" cy="110286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642937">
                <a:spcBef>
                  <a:spcPts val="4300"/>
                </a:spcBef>
                <a:tabLst>
                  <a:tab pos="495300" algn="l"/>
                  <a:tab pos="990600" algn="l"/>
                  <a:tab pos="1498600" algn="l"/>
                  <a:tab pos="1993900" algn="l"/>
                  <a:tab pos="2489200" algn="l"/>
                  <a:tab pos="2997200" algn="l"/>
                  <a:tab pos="3492500" algn="l"/>
                  <a:tab pos="4000500" algn="l"/>
                  <a:tab pos="4495800" algn="l"/>
                  <a:tab pos="4991100" algn="l"/>
                  <a:tab pos="5499100" algn="l"/>
                  <a:tab pos="5994400" algn="l"/>
                </a:tabLst>
                <a:defRPr sz="10000" baseline="-1999">
                  <a:solidFill>
                    <a:srgbClr val="FFFFFF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endParaRPr dirty="0"/>
            </a:p>
          </p:txBody>
        </p:sp>
        <p:sp>
          <p:nvSpPr>
            <p:cNvPr id="24" name="Shape 171"/>
            <p:cNvSpPr/>
            <p:nvPr/>
          </p:nvSpPr>
          <p:spPr>
            <a:xfrm>
              <a:off x="165678" y="4773766"/>
              <a:ext cx="3978000" cy="10451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/>
            </a:lstStyle>
            <a:p>
              <a:r>
                <a:rPr lang="de-DE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200+</a:t>
              </a:r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empoyees</a:t>
              </a:r>
            </a:p>
            <a:p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Established in 1994</a:t>
              </a:r>
              <a:endParaRPr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Shape 172"/>
            <p:cNvSpPr/>
            <p:nvPr/>
          </p:nvSpPr>
          <p:spPr>
            <a:xfrm>
              <a:off x="0" y="3985310"/>
              <a:ext cx="4309357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90000"/>
                </a:lnSpc>
                <a:defRPr sz="4000" b="1">
                  <a:solidFill>
                    <a:srgbClr val="282828"/>
                  </a:solidFill>
                  <a:latin typeface="Signika"/>
                  <a:ea typeface="Signika"/>
                  <a:cs typeface="Signika"/>
                  <a:sym typeface="Signika"/>
                </a:defRPr>
              </a:lvl1pPr>
            </a:lstStyle>
            <a:p>
              <a:r>
                <a:rPr dirty="0" err="1"/>
                <a:t>Pr</a:t>
              </a:r>
              <a:r>
                <a:rPr lang="cs-CZ" dirty="0"/>
                <a:t>a</a:t>
              </a:r>
              <a:r>
                <a:rPr lang="de-DE" dirty="0" err="1"/>
                <a:t>gue</a:t>
              </a:r>
              <a:endParaRPr dirty="0"/>
            </a:p>
          </p:txBody>
        </p:sp>
      </p:grpSp>
      <p:grpSp>
        <p:nvGrpSpPr>
          <p:cNvPr id="9" name="Group 178"/>
          <p:cNvGrpSpPr/>
          <p:nvPr/>
        </p:nvGrpSpPr>
        <p:grpSpPr>
          <a:xfrm>
            <a:off x="4935143" y="4761928"/>
            <a:ext cx="4309358" cy="5818890"/>
            <a:chOff x="0" y="0"/>
            <a:chExt cx="4309357" cy="5818888"/>
          </a:xfrm>
        </p:grpSpPr>
        <p:sp>
          <p:nvSpPr>
            <p:cNvPr id="18" name="Shape 174"/>
            <p:cNvSpPr/>
            <p:nvPr/>
          </p:nvSpPr>
          <p:spPr>
            <a:xfrm>
              <a:off x="447926" y="0"/>
              <a:ext cx="3413505" cy="3413504"/>
            </a:xfrm>
            <a:prstGeom prst="ellipse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" name="Shape 175"/>
            <p:cNvSpPr/>
            <p:nvPr/>
          </p:nvSpPr>
          <p:spPr>
            <a:xfrm>
              <a:off x="887553" y="1155318"/>
              <a:ext cx="2574007" cy="110286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 defTabSz="642937">
                <a:spcBef>
                  <a:spcPts val="4300"/>
                </a:spcBef>
                <a:tabLst>
                  <a:tab pos="495300" algn="l"/>
                  <a:tab pos="990600" algn="l"/>
                  <a:tab pos="1498600" algn="l"/>
                  <a:tab pos="1993900" algn="l"/>
                  <a:tab pos="2489200" algn="l"/>
                  <a:tab pos="2997200" algn="l"/>
                  <a:tab pos="3492500" algn="l"/>
                  <a:tab pos="4000500" algn="l"/>
                  <a:tab pos="4495800" algn="l"/>
                  <a:tab pos="4991100" algn="l"/>
                  <a:tab pos="5499100" algn="l"/>
                  <a:tab pos="5994400" algn="l"/>
                </a:tabLst>
                <a:defRPr sz="10000" baseline="-1999">
                  <a:solidFill>
                    <a:srgbClr val="FFFFFF"/>
                  </a:solidFill>
                  <a:latin typeface="et-line"/>
                  <a:ea typeface="et-line"/>
                  <a:cs typeface="et-line"/>
                  <a:sym typeface="et-line"/>
                </a:defRPr>
              </a:lvl1pPr>
            </a:lstStyle>
            <a:p>
              <a:endParaRPr dirty="0"/>
            </a:p>
          </p:txBody>
        </p:sp>
        <p:sp>
          <p:nvSpPr>
            <p:cNvPr id="20" name="Shape 176"/>
            <p:cNvSpPr/>
            <p:nvPr/>
          </p:nvSpPr>
          <p:spPr>
            <a:xfrm>
              <a:off x="165678" y="4773766"/>
              <a:ext cx="3978000" cy="10451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/>
            </a:lstStyle>
            <a:p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80+</a:t>
              </a:r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employees</a:t>
              </a:r>
            </a:p>
            <a:p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Established in 2007</a:t>
              </a:r>
            </a:p>
            <a:p>
              <a:endParaRPr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Shape 177"/>
            <p:cNvSpPr/>
            <p:nvPr/>
          </p:nvSpPr>
          <p:spPr>
            <a:xfrm>
              <a:off x="0" y="3985310"/>
              <a:ext cx="4309357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90000"/>
                </a:lnSpc>
                <a:defRPr sz="4000" b="1">
                  <a:solidFill>
                    <a:srgbClr val="282828"/>
                  </a:solidFill>
                  <a:latin typeface="Signika"/>
                  <a:ea typeface="Signika"/>
                  <a:cs typeface="Signika"/>
                  <a:sym typeface="Signika"/>
                </a:defRPr>
              </a:lvl1pPr>
            </a:lstStyle>
            <a:p>
              <a:r>
                <a:rPr lang="cs-CZ" dirty="0"/>
                <a:t>Zlín</a:t>
              </a:r>
              <a:endParaRPr dirty="0"/>
            </a:p>
          </p:txBody>
        </p:sp>
      </p:grpSp>
      <p:grpSp>
        <p:nvGrpSpPr>
          <p:cNvPr id="10" name="Group 183"/>
          <p:cNvGrpSpPr/>
          <p:nvPr/>
        </p:nvGrpSpPr>
        <p:grpSpPr>
          <a:xfrm>
            <a:off x="14691571" y="4761928"/>
            <a:ext cx="4309358" cy="5818890"/>
            <a:chOff x="0" y="0"/>
            <a:chExt cx="4309357" cy="5818888"/>
          </a:xfrm>
        </p:grpSpPr>
        <p:sp>
          <p:nvSpPr>
            <p:cNvPr id="15" name="Shape 179"/>
            <p:cNvSpPr/>
            <p:nvPr/>
          </p:nvSpPr>
          <p:spPr>
            <a:xfrm>
              <a:off x="447926" y="0"/>
              <a:ext cx="3413505" cy="3413504"/>
            </a:xfrm>
            <a:prstGeom prst="ellipse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" name="Shape 181"/>
            <p:cNvSpPr/>
            <p:nvPr/>
          </p:nvSpPr>
          <p:spPr>
            <a:xfrm>
              <a:off x="165678" y="4773766"/>
              <a:ext cx="3978000" cy="10451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/>
            </a:lstStyle>
            <a:p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90+</a:t>
              </a:r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employees</a:t>
              </a:r>
            </a:p>
            <a:p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Established in 1998</a:t>
              </a:r>
            </a:p>
            <a:p>
              <a:endParaRPr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Shape 182"/>
            <p:cNvSpPr/>
            <p:nvPr/>
          </p:nvSpPr>
          <p:spPr>
            <a:xfrm>
              <a:off x="0" y="3985310"/>
              <a:ext cx="4309357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90000"/>
                </a:lnSpc>
                <a:defRPr sz="4000" b="1">
                  <a:solidFill>
                    <a:srgbClr val="282828"/>
                  </a:solidFill>
                  <a:latin typeface="Signika"/>
                  <a:ea typeface="Signika"/>
                  <a:cs typeface="Signika"/>
                  <a:sym typeface="Signika"/>
                </a:defRPr>
              </a:lvl1pPr>
            </a:lstStyle>
            <a:p>
              <a:r>
                <a:rPr lang="cs-CZ" dirty="0"/>
                <a:t>Bratislava</a:t>
              </a:r>
              <a:endParaRPr dirty="0"/>
            </a:p>
          </p:txBody>
        </p:sp>
      </p:grpSp>
      <p:grpSp>
        <p:nvGrpSpPr>
          <p:cNvPr id="11" name="Group 188"/>
          <p:cNvGrpSpPr/>
          <p:nvPr/>
        </p:nvGrpSpPr>
        <p:grpSpPr>
          <a:xfrm>
            <a:off x="19569787" y="4761928"/>
            <a:ext cx="4309358" cy="5818891"/>
            <a:chOff x="0" y="0"/>
            <a:chExt cx="4309357" cy="5818889"/>
          </a:xfrm>
        </p:grpSpPr>
        <p:sp>
          <p:nvSpPr>
            <p:cNvPr id="12" name="Shape 184"/>
            <p:cNvSpPr/>
            <p:nvPr/>
          </p:nvSpPr>
          <p:spPr>
            <a:xfrm>
              <a:off x="447926" y="0"/>
              <a:ext cx="3413505" cy="3413504"/>
            </a:xfrm>
            <a:prstGeom prst="ellipse">
              <a:avLst/>
            </a:prstGeom>
            <a:blipFill dpi="0"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186"/>
            <p:cNvSpPr/>
            <p:nvPr/>
          </p:nvSpPr>
          <p:spPr>
            <a:xfrm>
              <a:off x="165678" y="4773766"/>
              <a:ext cx="3978000" cy="104512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/>
            </a:lstStyle>
            <a:p>
              <a:r>
                <a:rPr lang="en-US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20+</a:t>
              </a:r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employees</a:t>
              </a:r>
            </a:p>
            <a:p>
              <a:r>
                <a: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Established in 2016</a:t>
              </a:r>
            </a:p>
            <a:p>
              <a:endParaRPr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Shape 187"/>
            <p:cNvSpPr/>
            <p:nvPr/>
          </p:nvSpPr>
          <p:spPr>
            <a:xfrm>
              <a:off x="0" y="3985310"/>
              <a:ext cx="4309357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90000"/>
                </a:lnSpc>
                <a:defRPr sz="4000" b="1">
                  <a:solidFill>
                    <a:srgbClr val="282828"/>
                  </a:solidFill>
                  <a:latin typeface="Signika"/>
                  <a:ea typeface="Signika"/>
                  <a:cs typeface="Signika"/>
                  <a:sym typeface="Signika"/>
                </a:defRPr>
              </a:lvl1pPr>
            </a:lstStyle>
            <a:p>
              <a:r>
                <a:rPr lang="cs-CZ" dirty="0"/>
                <a:t>Bucharest</a:t>
              </a:r>
              <a:endParaRPr dirty="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6992C578-F5AF-4257-8873-C2DC0DC29693}"/>
              </a:ext>
            </a:extLst>
          </p:cNvPr>
          <p:cNvGrpSpPr/>
          <p:nvPr/>
        </p:nvGrpSpPr>
        <p:grpSpPr>
          <a:xfrm>
            <a:off x="9813357" y="4762633"/>
            <a:ext cx="4309358" cy="5818185"/>
            <a:chOff x="20269560" y="4762633"/>
            <a:chExt cx="4309358" cy="5818185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96B9B3E7-408F-4576-B6B6-C7D683A14AEB}"/>
                </a:ext>
              </a:extLst>
            </p:cNvPr>
            <p:cNvGrpSpPr/>
            <p:nvPr/>
          </p:nvGrpSpPr>
          <p:grpSpPr>
            <a:xfrm>
              <a:off x="20435238" y="4762633"/>
              <a:ext cx="3978001" cy="5818185"/>
              <a:chOff x="20435238" y="4762633"/>
              <a:chExt cx="3978001" cy="5818185"/>
            </a:xfrm>
          </p:grpSpPr>
          <p:pic>
            <p:nvPicPr>
              <p:cNvPr id="3" name="Grafik 2" descr="Ein Bild, das draußen enthält.&#10;&#10;Automatisch generierte Beschreibung">
                <a:extLst>
                  <a:ext uri="{FF2B5EF4-FFF2-40B4-BE49-F238E27FC236}">
                    <a16:creationId xmlns:a16="http://schemas.microsoft.com/office/drawing/2014/main" id="{79157D0C-CB7E-4964-B101-69FC7ED4B42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717839" y="4762633"/>
                <a:ext cx="3412800" cy="3412800"/>
              </a:xfrm>
              <a:prstGeom prst="flowChartConnector">
                <a:avLst/>
              </a:prstGeom>
            </p:spPr>
          </p:pic>
          <p:sp>
            <p:nvSpPr>
              <p:cNvPr id="29" name="Shape 181">
                <a:extLst>
                  <a:ext uri="{FF2B5EF4-FFF2-40B4-BE49-F238E27FC236}">
                    <a16:creationId xmlns:a16="http://schemas.microsoft.com/office/drawing/2014/main" id="{51395542-3931-4E4A-BC12-1232935A2A7D}"/>
                  </a:ext>
                </a:extLst>
              </p:cNvPr>
              <p:cNvSpPr/>
              <p:nvPr/>
            </p:nvSpPr>
            <p:spPr>
              <a:xfrm>
                <a:off x="20435238" y="9535696"/>
                <a:ext cx="3978001" cy="104512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noAutofit/>
              </a:bodyPr>
              <a:lstStyle>
                <a:lvl1pPr algn="ctr"/>
              </a:lstStyle>
              <a:p>
                <a:r>
                  <a:rPr lang="en-US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25+</a:t>
                </a:r>
                <a:r>
                  <a:rPr lang="cs-CZ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employees</a:t>
                </a:r>
              </a:p>
              <a:p>
                <a:r>
                  <a:rPr lang="cs-CZ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Established in </a:t>
                </a:r>
                <a:r>
                  <a:rPr lang="de-DE" sz="3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2021</a:t>
                </a:r>
                <a:endParaRPr lang="cs-CZ"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sz="3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Shape 182">
              <a:extLst>
                <a:ext uri="{FF2B5EF4-FFF2-40B4-BE49-F238E27FC236}">
                  <a16:creationId xmlns:a16="http://schemas.microsoft.com/office/drawing/2014/main" id="{9C70549A-DC01-49E1-9D5D-FFF487B10B23}"/>
                </a:ext>
              </a:extLst>
            </p:cNvPr>
            <p:cNvSpPr/>
            <p:nvPr/>
          </p:nvSpPr>
          <p:spPr>
            <a:xfrm>
              <a:off x="20269560" y="8747239"/>
              <a:ext cx="4309358" cy="6309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ctr">
                <a:lnSpc>
                  <a:spcPct val="90000"/>
                </a:lnSpc>
                <a:defRPr sz="4000" b="1">
                  <a:solidFill>
                    <a:srgbClr val="282828"/>
                  </a:solidFill>
                  <a:latin typeface="Signika"/>
                  <a:ea typeface="Signika"/>
                  <a:cs typeface="Signika"/>
                  <a:sym typeface="Signika"/>
                </a:defRPr>
              </a:lvl1pPr>
            </a:lstStyle>
            <a:p>
              <a:r>
                <a:rPr lang="cs-CZ" dirty="0"/>
                <a:t>Hradec Králové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954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Collections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CF5471F-FAA3-4FA8-A6AB-118667046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10608994" cy="74789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6000" i="1" dirty="0">
                <a:solidFill>
                  <a:srgbClr val="808080"/>
                </a:solidFill>
                <a:latin typeface="JetBrains Mono"/>
              </a:rPr>
              <a:t>// Java</a:t>
            </a:r>
            <a:endParaRPr lang="cs-CZ" sz="6000" dirty="0">
              <a:latin typeface="JetBrains Mono"/>
            </a:endParaRPr>
          </a:p>
          <a:p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list.stream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()</a:t>
            </a:r>
            <a:endParaRPr lang="cs-CZ" sz="6000" dirty="0">
              <a:latin typeface="JetBrains Mono"/>
            </a:endParaRPr>
          </a:p>
          <a:p>
            <a:r>
              <a:rPr lang="cs-CZ" sz="6000" dirty="0">
                <a:solidFill>
                  <a:srgbClr val="000000"/>
                </a:solidFill>
                <a:latin typeface="JetBrains Mono"/>
              </a:rPr>
              <a:t>       .</a:t>
            </a:r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filter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number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 -&gt; </a:t>
            </a:r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number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 &gt; </a:t>
            </a:r>
            <a:r>
              <a:rPr lang="cs-CZ" sz="6000" dirty="0">
                <a:solidFill>
                  <a:srgbClr val="0000FF"/>
                </a:solidFill>
                <a:latin typeface="JetBrains Mono"/>
              </a:rPr>
              <a:t>0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6000" dirty="0">
              <a:latin typeface="JetBrains Mono"/>
            </a:endParaRPr>
          </a:p>
          <a:p>
            <a:r>
              <a:rPr lang="cs-CZ" sz="6000" dirty="0">
                <a:solidFill>
                  <a:srgbClr val="000000"/>
                </a:solidFill>
                <a:latin typeface="JetBrains Mono"/>
              </a:rPr>
              <a:t>       .</a:t>
            </a:r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collect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Collectors.</a:t>
            </a:r>
            <a:r>
              <a:rPr lang="cs-CZ" sz="6000" i="1" dirty="0" err="1">
                <a:solidFill>
                  <a:srgbClr val="000000"/>
                </a:solidFill>
                <a:latin typeface="JetBrains Mono"/>
              </a:rPr>
              <a:t>toList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());</a:t>
            </a:r>
            <a:endParaRPr lang="cs-CZ" sz="6000" dirty="0">
              <a:latin typeface="JetBrains Mono"/>
            </a:endParaRPr>
          </a:p>
          <a:p>
            <a:br>
              <a:rPr lang="cs-CZ" sz="6000" dirty="0">
                <a:latin typeface="JetBrains Mono"/>
              </a:rPr>
            </a:br>
            <a:br>
              <a:rPr lang="cs-CZ" sz="6000" dirty="0">
                <a:latin typeface="JetBrains Mono"/>
              </a:rPr>
            </a:br>
            <a:r>
              <a:rPr lang="cs-CZ" sz="6000" i="1" dirty="0">
                <a:solidFill>
                  <a:srgbClr val="808080"/>
                </a:solidFill>
                <a:latin typeface="JetBrains Mono"/>
              </a:rPr>
              <a:t>// Kotlin</a:t>
            </a:r>
            <a:endParaRPr lang="cs-CZ" sz="6000" dirty="0">
              <a:latin typeface="JetBrains Mono"/>
            </a:endParaRPr>
          </a:p>
          <a:p>
            <a:r>
              <a:rPr lang="cs-CZ" sz="6000" dirty="0" err="1">
                <a:solidFill>
                  <a:srgbClr val="000000"/>
                </a:solidFill>
                <a:latin typeface="JetBrains Mono"/>
              </a:rPr>
              <a:t>list.</a:t>
            </a:r>
            <a:r>
              <a:rPr lang="cs-CZ" sz="6000" i="1" dirty="0" err="1">
                <a:solidFill>
                  <a:srgbClr val="000000"/>
                </a:solidFill>
                <a:latin typeface="JetBrains Mono"/>
              </a:rPr>
              <a:t>filter</a:t>
            </a:r>
            <a:r>
              <a:rPr lang="cs-CZ" sz="6000" i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6000" b="1" dirty="0">
                <a:solidFill>
                  <a:srgbClr val="000000"/>
                </a:solidFill>
                <a:latin typeface="JetBrains Mono"/>
              </a:rPr>
              <a:t>{ </a:t>
            </a:r>
            <a:r>
              <a:rPr lang="cs-CZ" sz="6000" b="1" dirty="0" err="1">
                <a:solidFill>
                  <a:srgbClr val="000000"/>
                </a:solidFill>
                <a:latin typeface="JetBrains Mono"/>
              </a:rPr>
              <a:t>it</a:t>
            </a:r>
            <a:r>
              <a:rPr lang="cs-CZ" sz="6000" b="1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6000" dirty="0">
                <a:solidFill>
                  <a:srgbClr val="000000"/>
                </a:solidFill>
                <a:latin typeface="JetBrains Mono"/>
              </a:rPr>
              <a:t>&gt; </a:t>
            </a:r>
            <a:r>
              <a:rPr lang="cs-CZ" sz="6000" dirty="0">
                <a:solidFill>
                  <a:srgbClr val="0000FF"/>
                </a:solidFill>
                <a:latin typeface="JetBrains Mono"/>
              </a:rPr>
              <a:t>0 </a:t>
            </a:r>
            <a:r>
              <a:rPr lang="cs-CZ" sz="6000" b="1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6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3375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Collections</a:t>
            </a:r>
            <a:r>
              <a:rPr lang="cs-CZ" dirty="0"/>
              <a:t> </a:t>
            </a:r>
            <a:r>
              <a:rPr lang="en-US" dirty="0"/>
              <a:t>&amp; extension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332" y="3703428"/>
            <a:ext cx="14970765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operator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fun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List&lt;</a:t>
            </a:r>
            <a:r>
              <a:rPr kumimoji="0" lang="cs-CZ" altLang="cs-CZ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&gt;.</a:t>
            </a: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JetBrains Mono"/>
              </a:rPr>
              <a:t>times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(by: </a:t>
            </a:r>
            <a:r>
              <a:rPr kumimoji="0" lang="cs-CZ" altLang="cs-CZ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): List&lt;</a:t>
            </a:r>
            <a:r>
              <a:rPr kumimoji="0" lang="cs-CZ" altLang="cs-CZ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Int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 {</a:t>
            </a:r>
            <a:b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return </a:t>
            </a: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this</a:t>
            </a:r>
            <a:r>
              <a:rPr kumimoji="0" lang="cs-CZ" altLang="cs-CZ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</a:t>
            </a:r>
            <a:r>
              <a:rPr kumimoji="0" lang="cs-CZ" altLang="cs-CZ" sz="6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map</a:t>
            </a:r>
            <a:r>
              <a:rPr kumimoji="0" lang="cs-CZ" altLang="cs-CZ" sz="6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{ </a:t>
            </a: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it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* by 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}</a:t>
            </a:r>
            <a:b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val </a:t>
            </a:r>
            <a:r>
              <a:rPr kumimoji="0" lang="cs-CZ" altLang="cs-CZ" sz="6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foo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 </a:t>
            </a:r>
            <a:r>
              <a:rPr kumimoji="0" lang="cs-CZ" altLang="cs-CZ" sz="6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listOf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1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2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3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 </a:t>
            </a:r>
            <a:r>
              <a:rPr kumimoji="0" lang="cs-CZ" altLang="cs-CZ" sz="6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JetBrains Mono"/>
              </a:rPr>
              <a:t>*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cs-CZ" altLang="cs-CZ" sz="6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4 </a:t>
            </a:r>
            <a:r>
              <a:rPr kumimoji="0" lang="en-US" altLang="cs-CZ" sz="6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JetBrains Mono"/>
              </a:rPr>
              <a:t>		</a:t>
            </a:r>
            <a:r>
              <a:rPr kumimoji="0" lang="cs-CZ" altLang="cs-CZ" sz="6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[4, 8, 12]</a:t>
            </a:r>
            <a:endParaRPr kumimoji="0" lang="cs-CZ" altLang="cs-CZ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7"/>
            <a:ext cx="8270213" cy="108645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0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Person(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000" b="1" dirty="0">
                <a:solidFill>
                  <a:srgbClr val="660E7A"/>
                </a:solidFill>
                <a:latin typeface="JetBrains Mono"/>
              </a:rPr>
              <a:t>email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age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Int</a:t>
            </a:r>
            <a:endParaRPr lang="cs-CZ" sz="5000" dirty="0">
              <a:latin typeface="JetBrains Mono"/>
            </a:endParaRPr>
          </a:p>
          <a:p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       var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title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""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0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greet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() {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i="1" dirty="0" err="1">
                <a:solidFill>
                  <a:srgbClr val="000000"/>
                </a:solidFill>
                <a:latin typeface="JetBrains Mono"/>
              </a:rPr>
              <a:t>print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"Hello, </a:t>
            </a:r>
            <a:r>
              <a:rPr lang="cs-CZ" sz="5000" b="1" dirty="0" err="1">
                <a:solidFill>
                  <a:srgbClr val="008000"/>
                </a:solidFill>
                <a:latin typeface="JetBrains Mono"/>
              </a:rPr>
              <a:t>here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}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}</a:t>
            </a:r>
          </a:p>
          <a:p>
            <a:endParaRPr lang="cs-CZ" sz="5000" dirty="0">
              <a:solidFill>
                <a:srgbClr val="000000"/>
              </a:solidFill>
              <a:latin typeface="JetBrains Mono"/>
            </a:endParaRPr>
          </a:p>
          <a:p>
            <a:endParaRPr lang="cs-CZ" sz="5000" dirty="0">
              <a:solidFill>
                <a:srgbClr val="000000"/>
              </a:solidFill>
              <a:latin typeface="JetBrains Mono"/>
            </a:endParaRPr>
          </a:p>
          <a:p>
            <a:endParaRPr lang="cs-CZ" sz="5000" dirty="0">
              <a:solidFill>
                <a:srgbClr val="000000"/>
              </a:solidFill>
              <a:latin typeface="JetBrains Mono"/>
            </a:endParaRPr>
          </a:p>
          <a:p>
            <a:endParaRPr lang="cs-CZ" sz="5000" dirty="0">
              <a:solidFill>
                <a:srgbClr val="00000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5975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7"/>
            <a:ext cx="22338166" cy="108645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0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Person(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000" b="1" dirty="0">
                <a:solidFill>
                  <a:srgbClr val="660E7A"/>
                </a:solidFill>
                <a:latin typeface="JetBrains Mono"/>
              </a:rPr>
              <a:t>email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var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age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Int</a:t>
            </a:r>
            <a:endParaRPr lang="cs-CZ" sz="5000" dirty="0">
              <a:latin typeface="JetBrains Mono"/>
            </a:endParaRPr>
          </a:p>
          <a:p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       var 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title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""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) {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0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000" dirty="0" err="1">
                <a:solidFill>
                  <a:srgbClr val="000000"/>
                </a:solidFill>
                <a:latin typeface="JetBrains Mono"/>
              </a:rPr>
              <a:t>greet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() {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000" i="1" dirty="0" err="1">
                <a:solidFill>
                  <a:srgbClr val="000000"/>
                </a:solidFill>
                <a:latin typeface="JetBrains Mono"/>
              </a:rPr>
              <a:t>print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"Hello, </a:t>
            </a:r>
            <a:r>
              <a:rPr lang="cs-CZ" sz="5000" b="1" dirty="0" err="1">
                <a:solidFill>
                  <a:srgbClr val="008000"/>
                </a:solidFill>
                <a:latin typeface="JetBrains Mono"/>
              </a:rPr>
              <a:t>here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0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0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0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0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   }</a:t>
            </a:r>
            <a:endParaRPr lang="cs-CZ" sz="5000" dirty="0">
              <a:latin typeface="JetBrains Mono"/>
            </a:endParaRPr>
          </a:p>
          <a:p>
            <a:r>
              <a:rPr lang="cs-CZ" sz="5000" dirty="0">
                <a:solidFill>
                  <a:srgbClr val="000000"/>
                </a:solidFill>
                <a:latin typeface="JetBrains Mono"/>
              </a:rPr>
              <a:t>}</a:t>
            </a:r>
          </a:p>
          <a:p>
            <a:endParaRPr lang="cs-CZ" sz="5000" dirty="0">
              <a:solidFill>
                <a:srgbClr val="000000"/>
              </a:solidFill>
              <a:latin typeface="JetBrains Mono"/>
            </a:endParaRPr>
          </a:p>
          <a:p>
            <a:r>
              <a:rPr lang="en-US" sz="50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5000" i="1" dirty="0">
                <a:solidFill>
                  <a:srgbClr val="660E7A"/>
                </a:solidFill>
                <a:latin typeface="JetBrains Mono"/>
              </a:rPr>
              <a:t>john 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= Person(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"john@gmail.com"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0000FF"/>
                </a:solidFill>
                <a:latin typeface="JetBrains Mono"/>
              </a:rPr>
              <a:t>112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5000" dirty="0">
              <a:latin typeface="JetBrains Mono"/>
            </a:endParaRPr>
          </a:p>
          <a:p>
            <a:r>
              <a:rPr lang="en-US" sz="50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5000" i="1" dirty="0">
                <a:solidFill>
                  <a:srgbClr val="660E7A"/>
                </a:solidFill>
                <a:latin typeface="JetBrains Mono"/>
              </a:rPr>
              <a:t>john 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= Person(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name =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email =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"john@gmail.com"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age = </a:t>
            </a:r>
            <a:r>
              <a:rPr lang="en-US" sz="5000" dirty="0">
                <a:solidFill>
                  <a:srgbClr val="0000FF"/>
                </a:solidFill>
                <a:latin typeface="JetBrains Mono"/>
              </a:rPr>
              <a:t>112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)</a:t>
            </a:r>
            <a:endParaRPr lang="en-US" sz="5000" dirty="0">
              <a:latin typeface="JetBrains Mono"/>
            </a:endParaRPr>
          </a:p>
          <a:p>
            <a:r>
              <a:rPr lang="en-US" sz="5000" b="1" dirty="0" err="1">
                <a:solidFill>
                  <a:srgbClr val="000080"/>
                </a:solidFill>
                <a:latin typeface="JetBrains Mono"/>
              </a:rPr>
              <a:t>val</a:t>
            </a:r>
            <a:r>
              <a:rPr lang="en-US" sz="50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en-US" sz="5000" i="1" dirty="0">
                <a:solidFill>
                  <a:srgbClr val="660E7A"/>
                </a:solidFill>
                <a:latin typeface="JetBrains Mono"/>
              </a:rPr>
              <a:t>john 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= Person(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name =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email =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"john@gmail.com"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age = </a:t>
            </a:r>
            <a:r>
              <a:rPr lang="en-US" sz="5000" dirty="0">
                <a:solidFill>
                  <a:srgbClr val="0000FF"/>
                </a:solidFill>
                <a:latin typeface="JetBrains Mono"/>
              </a:rPr>
              <a:t>112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en-US" sz="5000" dirty="0">
                <a:solidFill>
                  <a:srgbClr val="4A86E8"/>
                </a:solidFill>
                <a:latin typeface="JetBrains Mono"/>
              </a:rPr>
              <a:t>title = </a:t>
            </a:r>
            <a:r>
              <a:rPr lang="en-US" sz="5000" b="1" dirty="0">
                <a:solidFill>
                  <a:srgbClr val="008000"/>
                </a:solidFill>
                <a:latin typeface="JetBrains Mono"/>
              </a:rPr>
              <a:t>"Dr"</a:t>
            </a:r>
            <a:r>
              <a:rPr lang="en-US" sz="50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090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Inheritance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703428"/>
            <a:ext cx="8872942" cy="67403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open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Shape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{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open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draw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() {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/*...*/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fill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() {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/*...*/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Circle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: </a:t>
            </a:r>
            <a:r>
              <a:rPr lang="cs-CZ" sz="5400" b="1" dirty="0" err="1">
                <a:solidFill>
                  <a:srgbClr val="000000"/>
                </a:solidFill>
                <a:latin typeface="JetBrains Mono"/>
              </a:rPr>
              <a:t>Shape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() {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override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fun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draw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() {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/*...*/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}</a:t>
            </a:r>
            <a:endParaRPr lang="cs-CZ" sz="54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1456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Singleton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4429676"/>
            <a:ext cx="7225055" cy="3677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cs-CZ" sz="5400" b="1" dirty="0" err="1">
                <a:solidFill>
                  <a:srgbClr val="000080"/>
                </a:solidFill>
                <a:latin typeface="Arial" panose="020B0604020202020204" pitchFamily="34" charset="0"/>
              </a:rPr>
              <a:t>object</a:t>
            </a:r>
            <a:r>
              <a:rPr lang="cs-CZ" sz="5400" b="1" dirty="0">
                <a:solidFill>
                  <a:srgbClr val="000080"/>
                </a:solidFill>
                <a:latin typeface="Arial" panose="020B0604020202020204" pitchFamily="34" charset="0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Arial" panose="020B0604020202020204" pitchFamily="34" charset="0"/>
              </a:rPr>
              <a:t>MySingleton</a:t>
            </a:r>
            <a:r>
              <a:rPr lang="cs-CZ" sz="54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endParaRPr lang="cs-CZ" sz="5400" dirty="0"/>
          </a:p>
          <a:p>
            <a:pPr>
              <a:lnSpc>
                <a:spcPct val="150000"/>
              </a:lnSpc>
            </a:pPr>
            <a:r>
              <a:rPr lang="cs-CZ" sz="5400" dirty="0">
                <a:solidFill>
                  <a:srgbClr val="000000"/>
                </a:solidFill>
                <a:latin typeface="Arial" panose="020B0604020202020204" pitchFamily="34" charset="0"/>
              </a:rPr>
              <a:t>   </a:t>
            </a:r>
            <a:r>
              <a:rPr lang="cs-CZ" sz="5400" b="1" dirty="0" err="1">
                <a:solidFill>
                  <a:srgbClr val="000080"/>
                </a:solidFill>
                <a:latin typeface="Arial" panose="020B0604020202020204" pitchFamily="34" charset="0"/>
              </a:rPr>
              <a:t>fun</a:t>
            </a:r>
            <a:r>
              <a:rPr lang="cs-CZ" sz="5400" b="1" dirty="0">
                <a:solidFill>
                  <a:srgbClr val="000080"/>
                </a:solidFill>
                <a:latin typeface="Arial" panose="020B0604020202020204" pitchFamily="34" charset="0"/>
              </a:rPr>
              <a:t> </a:t>
            </a:r>
            <a:r>
              <a:rPr lang="cs-CZ" sz="5400" dirty="0" err="1">
                <a:solidFill>
                  <a:srgbClr val="000000"/>
                </a:solidFill>
                <a:latin typeface="Arial" panose="020B0604020202020204" pitchFamily="34" charset="0"/>
              </a:rPr>
              <a:t>doSomething</a:t>
            </a:r>
            <a:r>
              <a:rPr lang="cs-CZ" sz="5400" dirty="0">
                <a:solidFill>
                  <a:srgbClr val="000000"/>
                </a:solidFill>
                <a:latin typeface="Arial" panose="020B0604020202020204" pitchFamily="34" charset="0"/>
              </a:rPr>
              <a:t>() {}</a:t>
            </a:r>
            <a:endParaRPr lang="cs-CZ" sz="5400" dirty="0"/>
          </a:p>
          <a:p>
            <a:pPr>
              <a:lnSpc>
                <a:spcPct val="150000"/>
              </a:lnSpc>
            </a:pPr>
            <a:r>
              <a:rPr lang="cs-CZ" sz="54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  <a:endParaRPr lang="cs-CZ" sz="5400" dirty="0"/>
          </a:p>
        </p:txBody>
      </p:sp>
    </p:spTree>
    <p:extLst>
      <p:ext uri="{BB962C8B-B14F-4D97-AF65-F5344CB8AC3E}">
        <p14:creationId xmlns:p14="http://schemas.microsoft.com/office/powerpoint/2010/main" val="30709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Data </a:t>
            </a:r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9"/>
            <a:ext cx="6059672" cy="100642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data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Person(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email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Int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endParaRPr lang="cs-CZ" sz="5400" dirty="0">
              <a:latin typeface="JetBrains Mono"/>
            </a:endParaRPr>
          </a:p>
          <a:p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endParaRPr lang="cs-CZ" sz="5400" b="1" dirty="0">
              <a:solidFill>
                <a:srgbClr val="00008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5240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Data </a:t>
            </a:r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7"/>
            <a:ext cx="17315959" cy="100642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data </a:t>
            </a:r>
            <a:r>
              <a:rPr lang="cs-CZ" sz="5400" b="1" dirty="0" err="1">
                <a:solidFill>
                  <a:srgbClr val="000080"/>
                </a:solidFill>
                <a:latin typeface="JetBrains Mono"/>
              </a:rPr>
              <a:t>class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Person(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>
                <a:solidFill>
                  <a:srgbClr val="660E7A"/>
                </a:solidFill>
                <a:latin typeface="JetBrains Mono"/>
              </a:rPr>
              <a:t>email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String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       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b="1" dirty="0" err="1">
                <a:solidFill>
                  <a:srgbClr val="660E7A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: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Int</a:t>
            </a:r>
            <a:endParaRPr lang="cs-CZ" sz="5400" dirty="0">
              <a:latin typeface="JetBrains Mono"/>
            </a:endParaRPr>
          </a:p>
          <a:p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john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      Person(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"john@gmail.com"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50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john2 =     Person(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"john@gmail.com"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50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johnson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"Johnson"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"johnson@gmail.com"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20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br>
              <a:rPr lang="cs-CZ" sz="5400" dirty="0">
                <a:latin typeface="JetBrains Mono"/>
              </a:rPr>
            </a:b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john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== john2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true</a:t>
            </a:r>
            <a:endParaRPr lang="cs-CZ" sz="5400" dirty="0">
              <a:latin typeface="JetBrains Mono"/>
            </a:endParaRPr>
          </a:p>
          <a:p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john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johnson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false</a:t>
            </a:r>
            <a:endParaRPr lang="cs-CZ" sz="54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9182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Data </a:t>
            </a:r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8"/>
            <a:ext cx="11700639" cy="9935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"Jack"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1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olderJack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jack.copy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       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 </a:t>
            </a:r>
          </a:p>
          <a:p>
            <a:pPr>
              <a:lnSpc>
                <a:spcPct val="150000"/>
              </a:lnSpc>
            </a:pPr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cs-CZ" sz="5400" b="1" dirty="0">
              <a:solidFill>
                <a:srgbClr val="000080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cs-CZ" sz="5400" b="1" dirty="0">
              <a:solidFill>
                <a:srgbClr val="000080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704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Data </a:t>
            </a:r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8"/>
            <a:ext cx="19409481" cy="9935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"Jack"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1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olderJack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jack.copy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       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jane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"Jane"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35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jane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destructuring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declaration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println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name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, 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age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years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of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age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prints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"Jane, 35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years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of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age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„</a:t>
            </a:r>
          </a:p>
          <a:p>
            <a:pPr>
              <a:lnSpc>
                <a:spcPct val="150000"/>
              </a:lnSpc>
            </a:pPr>
            <a:endParaRPr lang="cs-CZ" sz="5400" i="1" dirty="0">
              <a:solidFill>
                <a:srgbClr val="808080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cs-CZ" sz="54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77547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3034435" y="809266"/>
            <a:ext cx="20572143" cy="1257030"/>
          </a:xfrm>
        </p:spPr>
        <p:txBody>
          <a:bodyPr/>
          <a:lstStyle/>
          <a:p>
            <a:r>
              <a:rPr lang="cs-CZ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207490" y="2573271"/>
            <a:ext cx="8228254" cy="3542529"/>
          </a:xfrm>
        </p:spPr>
        <p:txBody>
          <a:bodyPr lIns="38100" tIns="38100" rIns="38100" bIns="3810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4600" b="1" dirty="0">
                <a:cs typeface="Calibri Light"/>
              </a:rPr>
              <a:t>Microsoft</a:t>
            </a:r>
            <a:r>
              <a:rPr lang="cs-CZ" sz="4600" b="1" dirty="0">
                <a:cs typeface="Calibri Light"/>
              </a:rPr>
              <a:t> Technologies + </a:t>
            </a:r>
            <a:r>
              <a:rPr lang="cs-CZ" sz="4600" b="1" dirty="0" err="1">
                <a:cs typeface="Calibri Light"/>
              </a:rPr>
              <a:t>other</a:t>
            </a:r>
            <a:endParaRPr lang="cs-CZ" sz="4600" dirty="0">
              <a:cs typeface="Calibri Light"/>
            </a:endParaRPr>
          </a:p>
          <a:p>
            <a:pPr lvl="1" hangingPunct="0">
              <a:lnSpc>
                <a:spcPct val="170000"/>
              </a:lnSpc>
            </a:pPr>
            <a:r>
              <a:rPr lang="en-US" sz="4000" dirty="0"/>
              <a:t>NET: C#, F#, ASP.NET</a:t>
            </a:r>
            <a:r>
              <a:rPr lang="cs-CZ" sz="4000" dirty="0"/>
              <a:t>, WPF, .NET MVC, .NET Cor</a:t>
            </a:r>
            <a:r>
              <a:rPr lang="en-US" sz="4000" dirty="0"/>
              <a:t>e, Azure</a:t>
            </a:r>
          </a:p>
          <a:p>
            <a:pPr lvl="1" hangingPunct="0">
              <a:lnSpc>
                <a:spcPct val="170000"/>
              </a:lnSpc>
            </a:pPr>
            <a:r>
              <a:rPr lang="en-US" sz="4000" dirty="0"/>
              <a:t>C, C++, Golang</a:t>
            </a:r>
            <a:endParaRPr lang="cs-CZ" sz="4000" dirty="0"/>
          </a:p>
          <a:p>
            <a:pPr lvl="1" hangingPunct="0">
              <a:lnSpc>
                <a:spcPct val="170000"/>
              </a:lnSpc>
            </a:pPr>
            <a:r>
              <a:rPr lang="en-US" sz="4000" dirty="0"/>
              <a:t>Microsoft Gold Certified Partner</a:t>
            </a:r>
            <a:endParaRPr lang="cs-CZ" sz="4000" dirty="0"/>
          </a:p>
          <a:p>
            <a:endParaRPr lang="cs-CZ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07490" y="9951476"/>
            <a:ext cx="7371715" cy="37645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en-US" sz="3200" b="1" dirty="0"/>
              <a:t>Mechanical Design Engineering</a:t>
            </a:r>
            <a:endParaRPr lang="cs-CZ" sz="3200" b="1" dirty="0"/>
          </a:p>
          <a:p>
            <a:pPr lvl="1"/>
            <a:r>
              <a:rPr lang="en-US" sz="2800" dirty="0"/>
              <a:t>CAD</a:t>
            </a:r>
            <a:endParaRPr lang="cs-CZ" sz="2800" dirty="0"/>
          </a:p>
          <a:p>
            <a:pPr lvl="1"/>
            <a:r>
              <a:rPr lang="en-US" sz="2800" dirty="0"/>
              <a:t>Parametric 3D modeling</a:t>
            </a:r>
            <a:endParaRPr lang="cs-CZ" sz="2800" dirty="0"/>
          </a:p>
          <a:p>
            <a:pPr lvl="1"/>
            <a:r>
              <a:rPr lang="en-US" sz="2800" dirty="0"/>
              <a:t>Technical drawings</a:t>
            </a:r>
            <a:endParaRPr lang="cs-CZ" sz="2800" dirty="0"/>
          </a:p>
          <a:p>
            <a:pPr marL="0" indent="0" hangingPunct="1">
              <a:buNone/>
            </a:pPr>
            <a:endParaRPr lang="cs-CZ" sz="2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07490" y="6115801"/>
            <a:ext cx="7585075" cy="293837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en-US" sz="3200" b="1" dirty="0"/>
              <a:t>JS, PHP &amp; Mobile</a:t>
            </a:r>
            <a:endParaRPr lang="cs-CZ" sz="3200" b="1" dirty="0"/>
          </a:p>
          <a:p>
            <a:pPr lvl="1"/>
            <a:r>
              <a:rPr lang="cs-CZ" sz="2800" dirty="0" err="1"/>
              <a:t>React</a:t>
            </a:r>
            <a:r>
              <a:rPr lang="cs-CZ" sz="2800" dirty="0"/>
              <a:t>, elm, </a:t>
            </a:r>
            <a:r>
              <a:rPr lang="cs-CZ" sz="2800" dirty="0" err="1"/>
              <a:t>VueJS</a:t>
            </a:r>
            <a:r>
              <a:rPr lang="cs-CZ" sz="2800" dirty="0"/>
              <a:t>, </a:t>
            </a:r>
            <a:r>
              <a:rPr lang="cs-CZ" sz="2800" dirty="0" err="1"/>
              <a:t>Angular</a:t>
            </a:r>
            <a:r>
              <a:rPr lang="cs-CZ" sz="2800" dirty="0"/>
              <a:t>, </a:t>
            </a:r>
            <a:r>
              <a:rPr lang="cs-CZ" sz="2800" dirty="0" err="1"/>
              <a:t>Svelte</a:t>
            </a:r>
            <a:endParaRPr lang="cs-CZ" sz="2800" dirty="0"/>
          </a:p>
          <a:p>
            <a:pPr lvl="1"/>
            <a:r>
              <a:rPr lang="cs-CZ" sz="2800" dirty="0" err="1"/>
              <a:t>NodeJS</a:t>
            </a:r>
            <a:r>
              <a:rPr lang="cs-CZ" sz="2800" dirty="0"/>
              <a:t>, PHP (</a:t>
            </a:r>
            <a:r>
              <a:rPr lang="cs-CZ" sz="2800" dirty="0" err="1"/>
              <a:t>Symfony</a:t>
            </a:r>
            <a:r>
              <a:rPr lang="cs-CZ" sz="2800" dirty="0"/>
              <a:t>, </a:t>
            </a:r>
            <a:r>
              <a:rPr lang="cs-CZ" sz="2800" dirty="0" err="1"/>
              <a:t>Laravel</a:t>
            </a:r>
            <a:r>
              <a:rPr lang="cs-CZ" sz="2800" dirty="0"/>
              <a:t>), </a:t>
            </a:r>
            <a:r>
              <a:rPr lang="cs-CZ" sz="2800" dirty="0" err="1"/>
              <a:t>Drupal</a:t>
            </a:r>
            <a:r>
              <a:rPr lang="cs-CZ" sz="2800" dirty="0"/>
              <a:t> 9</a:t>
            </a:r>
          </a:p>
          <a:p>
            <a:pPr lvl="1"/>
            <a:r>
              <a:rPr lang="cs-CZ" sz="2800" dirty="0" err="1"/>
              <a:t>ReactNative</a:t>
            </a:r>
            <a:r>
              <a:rPr lang="cs-CZ" sz="2800" dirty="0"/>
              <a:t>, Kotlin, </a:t>
            </a:r>
            <a:r>
              <a:rPr lang="cs-CZ" sz="2800" dirty="0" err="1"/>
              <a:t>SwiftUI</a:t>
            </a:r>
            <a:r>
              <a:rPr lang="cs-CZ" sz="2800" dirty="0"/>
              <a:t>, </a:t>
            </a:r>
          </a:p>
          <a:p>
            <a:pPr marL="0" indent="0" hangingPunct="1">
              <a:buNone/>
            </a:pPr>
            <a:endParaRPr lang="cs-CZ" sz="23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158616" y="16229"/>
            <a:ext cx="7371715" cy="37645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en-US" sz="3200" b="1" dirty="0"/>
              <a:t>Java</a:t>
            </a:r>
            <a:endParaRPr lang="cs-CZ" sz="3200" b="1" dirty="0"/>
          </a:p>
          <a:p>
            <a:pPr lvl="1"/>
            <a:r>
              <a:rPr lang="en-GB" sz="2800" dirty="0"/>
              <a:t>Java 11</a:t>
            </a:r>
            <a:r>
              <a:rPr lang="cs-CZ" sz="2800" dirty="0"/>
              <a:t>+</a:t>
            </a:r>
            <a:r>
              <a:rPr lang="en-GB" sz="2800" dirty="0"/>
              <a:t>, Kotlin, Groovy</a:t>
            </a:r>
            <a:endParaRPr lang="cs-CZ" sz="2800" dirty="0"/>
          </a:p>
          <a:p>
            <a:pPr lvl="1"/>
            <a:r>
              <a:rPr lang="en-GB" sz="2800" dirty="0"/>
              <a:t>Spring</a:t>
            </a:r>
            <a:r>
              <a:rPr lang="cs-CZ" sz="2800" dirty="0"/>
              <a:t>, JPA, </a:t>
            </a:r>
            <a:r>
              <a:rPr lang="cs-CZ" sz="2800" dirty="0" err="1"/>
              <a:t>Lombok</a:t>
            </a:r>
            <a:r>
              <a:rPr lang="cs-CZ" sz="2800" dirty="0"/>
              <a:t>, </a:t>
            </a:r>
            <a:r>
              <a:rPr lang="cs-CZ" sz="2800" dirty="0" err="1"/>
              <a:t>Liquibase</a:t>
            </a:r>
            <a:endParaRPr lang="cs-CZ" sz="2800" dirty="0"/>
          </a:p>
          <a:p>
            <a:pPr lvl="1"/>
            <a:r>
              <a:rPr lang="en-GB" sz="2800" dirty="0"/>
              <a:t>Gradle,</a:t>
            </a:r>
            <a:r>
              <a:rPr lang="cs-CZ" sz="2800" dirty="0"/>
              <a:t> </a:t>
            </a:r>
            <a:r>
              <a:rPr lang="en-GB" sz="2800" dirty="0"/>
              <a:t>Spock</a:t>
            </a:r>
            <a:r>
              <a:rPr lang="cs-CZ" sz="2800" dirty="0"/>
              <a:t>, </a:t>
            </a:r>
            <a:r>
              <a:rPr lang="cs-CZ" sz="2800" dirty="0" err="1"/>
              <a:t>Testcontainers</a:t>
            </a:r>
            <a:endParaRPr lang="cs-CZ" sz="2800" dirty="0"/>
          </a:p>
          <a:p>
            <a:pPr marL="0" indent="0" hangingPunct="1">
              <a:buNone/>
            </a:pPr>
            <a:endParaRPr lang="cs-CZ" sz="24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158616" y="9833403"/>
            <a:ext cx="7371715" cy="37645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cs-CZ" sz="3200" b="1" dirty="0"/>
              <a:t>Testing</a:t>
            </a:r>
          </a:p>
          <a:p>
            <a:pPr lvl="1"/>
            <a:r>
              <a:rPr lang="cs-CZ" sz="2800" dirty="0"/>
              <a:t>Agile Testing</a:t>
            </a:r>
          </a:p>
          <a:p>
            <a:pPr lvl="1"/>
            <a:r>
              <a:rPr lang="cs-CZ" sz="2800" dirty="0"/>
              <a:t>Automation</a:t>
            </a:r>
            <a:r>
              <a:rPr lang="en-US" sz="2800" dirty="0"/>
              <a:t> Testing</a:t>
            </a:r>
            <a:endParaRPr lang="cs-CZ" sz="2800" dirty="0"/>
          </a:p>
          <a:p>
            <a:pPr lvl="1"/>
            <a:r>
              <a:rPr lang="cs-CZ" sz="2800" dirty="0"/>
              <a:t>Manual Testing</a:t>
            </a:r>
          </a:p>
          <a:p>
            <a:pPr lvl="1"/>
            <a:r>
              <a:rPr lang="cs-CZ" sz="2800" dirty="0"/>
              <a:t>Security &amp; penetration</a:t>
            </a:r>
            <a:r>
              <a:rPr lang="en-US" sz="2800" dirty="0"/>
              <a:t> Testing</a:t>
            </a:r>
            <a:endParaRPr lang="cs-CZ" sz="2800" dirty="0"/>
          </a:p>
          <a:p>
            <a:pPr marL="0" indent="0" hangingPunct="1">
              <a:buNone/>
            </a:pPr>
            <a:endParaRPr lang="cs-CZ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463" y="3112320"/>
            <a:ext cx="2313977" cy="231397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381311" y="6541463"/>
            <a:ext cx="2653166" cy="2957893"/>
            <a:chOff x="1271949" y="6494651"/>
            <a:chExt cx="2653166" cy="295789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7967" y="6494651"/>
              <a:ext cx="1381331" cy="138133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4686" y="7189574"/>
              <a:ext cx="1470429" cy="147042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49" y="8008494"/>
              <a:ext cx="1444050" cy="144405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744" y="302290"/>
            <a:ext cx="2485615" cy="2476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0357" y="10520303"/>
            <a:ext cx="1613321" cy="16452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2256131-B62C-4167-9187-3FB9EA6BE341}"/>
              </a:ext>
            </a:extLst>
          </p:cNvPr>
          <p:cNvSpPr txBox="1">
            <a:spLocks/>
          </p:cNvSpPr>
          <p:nvPr/>
        </p:nvSpPr>
        <p:spPr>
          <a:xfrm>
            <a:off x="15158616" y="6377549"/>
            <a:ext cx="8114443" cy="37645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cs typeface="Calibri Light"/>
              </a:rPr>
              <a:t>AI &amp; BI</a:t>
            </a:r>
            <a:endParaRPr lang="en-US" sz="3200" dirty="0"/>
          </a:p>
          <a:p>
            <a:pPr lvl="1"/>
            <a:r>
              <a:rPr lang="en-US" sz="2800" dirty="0"/>
              <a:t>Power BI, Tableau, Qlik Sense, MS SQL Server, Alteryx, Keboola, Snowflake</a:t>
            </a:r>
          </a:p>
          <a:p>
            <a:pPr lvl="1"/>
            <a:r>
              <a:rPr lang="en-US" sz="2800" dirty="0"/>
              <a:t>Python - TensorFlow, Keras, Pandas, NumPy, SciPy, scikit-learn, Matplotlib</a:t>
            </a:r>
          </a:p>
          <a:p>
            <a:pPr marL="0" indent="0" hangingPunct="1">
              <a:buNone/>
            </a:pPr>
            <a:endParaRPr lang="cs-CZ" sz="2400" dirty="0"/>
          </a:p>
        </p:txBody>
      </p:sp>
      <p:pic>
        <p:nvPicPr>
          <p:cNvPr id="7" name="Picture 7" descr="A picture containing aircraft&#10;&#10;Description automatically generated">
            <a:extLst>
              <a:ext uri="{FF2B5EF4-FFF2-40B4-BE49-F238E27FC236}">
                <a16:creationId xmlns:a16="http://schemas.microsoft.com/office/drawing/2014/main" id="{4496F61D-7EFB-4616-99B0-1A27651328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7525" y="10520303"/>
            <a:ext cx="1658687" cy="1841501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02FBCF2-700D-4B7B-A705-3E8652B97E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0957" y="6774873"/>
            <a:ext cx="1780674" cy="178067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120A11-76A2-AD40-BE35-8698BBE42A58}"/>
              </a:ext>
            </a:extLst>
          </p:cNvPr>
          <p:cNvSpPr txBox="1">
            <a:spLocks/>
          </p:cNvSpPr>
          <p:nvPr/>
        </p:nvSpPr>
        <p:spPr>
          <a:xfrm>
            <a:off x="14921359" y="2921695"/>
            <a:ext cx="7371715" cy="37645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marL="45720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40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1pPr>
            <a:lvl2pPr marL="990600" marR="0" indent="-5334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2pPr>
            <a:lvl3pPr marL="1428750" marR="0" indent="-457200" algn="l" defTabSz="82550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3pPr>
            <a:lvl4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4pPr>
            <a:lvl5pPr marL="457200" marR="0" indent="-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32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PT Sans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buNone/>
            </a:pPr>
            <a:r>
              <a:rPr lang="en-US" sz="3200" b="1" dirty="0"/>
              <a:t>DevOps</a:t>
            </a:r>
            <a:endParaRPr lang="cs-CZ" sz="3200" b="1" dirty="0"/>
          </a:p>
          <a:p>
            <a:pPr lvl="1"/>
            <a:r>
              <a:rPr lang="cs-CZ" sz="2800" dirty="0"/>
              <a:t>AWS, Azure, Google </a:t>
            </a:r>
            <a:r>
              <a:rPr lang="cs-CZ" sz="2800" dirty="0" err="1"/>
              <a:t>Cloud</a:t>
            </a:r>
            <a:r>
              <a:rPr lang="cs-CZ" sz="2800" dirty="0"/>
              <a:t> </a:t>
            </a:r>
            <a:r>
              <a:rPr lang="cs-CZ" sz="2800" dirty="0" err="1"/>
              <a:t>Platform</a:t>
            </a:r>
            <a:endParaRPr lang="cs-CZ" sz="2800" dirty="0"/>
          </a:p>
          <a:p>
            <a:pPr lvl="1"/>
            <a:r>
              <a:rPr lang="cs-CZ" sz="2800" dirty="0" err="1"/>
              <a:t>Kubernetes</a:t>
            </a:r>
            <a:r>
              <a:rPr lang="cs-CZ" sz="2800" dirty="0"/>
              <a:t>, </a:t>
            </a:r>
            <a:r>
              <a:rPr lang="cs-CZ" sz="2800" dirty="0" err="1"/>
              <a:t>Docker</a:t>
            </a:r>
            <a:endParaRPr lang="cs-CZ" sz="2800" dirty="0"/>
          </a:p>
          <a:p>
            <a:pPr lvl="1"/>
            <a:r>
              <a:rPr lang="cs-CZ" sz="2800" dirty="0" err="1"/>
              <a:t>Jenkins</a:t>
            </a:r>
            <a:r>
              <a:rPr lang="cs-CZ" sz="2800" dirty="0"/>
              <a:t>, </a:t>
            </a:r>
            <a:r>
              <a:rPr lang="cs-CZ" sz="2800" dirty="0" err="1"/>
              <a:t>GitLab</a:t>
            </a:r>
            <a:r>
              <a:rPr lang="cs-CZ" sz="2800" dirty="0"/>
              <a:t>, </a:t>
            </a:r>
            <a:r>
              <a:rPr lang="cs-CZ" sz="2800" dirty="0" err="1"/>
              <a:t>Bitbucket</a:t>
            </a:r>
            <a:endParaRPr lang="cs-CZ" sz="2800" dirty="0"/>
          </a:p>
          <a:p>
            <a:pPr lvl="1"/>
            <a:r>
              <a:rPr lang="cs-CZ" sz="2800" dirty="0"/>
              <a:t>ELK </a:t>
            </a:r>
            <a:r>
              <a:rPr lang="cs-CZ" sz="2800" dirty="0" err="1"/>
              <a:t>stack</a:t>
            </a:r>
            <a:r>
              <a:rPr lang="cs-CZ" sz="2800" dirty="0"/>
              <a:t>, New </a:t>
            </a:r>
            <a:r>
              <a:rPr lang="cs-CZ" sz="2800" dirty="0" err="1"/>
              <a:t>Relic</a:t>
            </a:r>
            <a:endParaRPr lang="cs-CZ" sz="2800" dirty="0"/>
          </a:p>
          <a:p>
            <a:pPr marL="0" indent="0" hangingPunct="1">
              <a:buNone/>
            </a:pPr>
            <a:endParaRPr lang="cs-CZ" sz="2400" dirty="0"/>
          </a:p>
        </p:txBody>
      </p:sp>
      <p:pic>
        <p:nvPicPr>
          <p:cNvPr id="1028" name="Picture 4" descr="Amazon Web Services Archives - WebMatics- Web Hosting | Ecommerce | VPS |  Cloud | SSD">
            <a:extLst>
              <a:ext uri="{FF2B5EF4-FFF2-40B4-BE49-F238E27FC236}">
                <a16:creationId xmlns:a16="http://schemas.microsoft.com/office/drawing/2014/main" id="{19BD6EF2-5203-B140-81AA-E2CAAF72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6784" y="3725546"/>
            <a:ext cx="2875764" cy="215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8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Data </a:t>
            </a:r>
            <a:r>
              <a:rPr lang="cs-CZ" dirty="0" err="1"/>
              <a:t>classes</a:t>
            </a:r>
            <a:endParaRPr lang="cs-CZ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42D47A-E0F7-4236-A41E-3AD7EBB6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2530147"/>
            <a:ext cx="19396657" cy="9935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"Jack"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1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olderJack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jack.copy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4A86E8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4A86E8"/>
                </a:solidFill>
                <a:latin typeface="JetBrains Mono"/>
              </a:rPr>
              <a:t> =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2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       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br>
              <a:rPr lang="cs-CZ" sz="5400" dirty="0">
                <a:latin typeface="JetBrains Mono"/>
              </a:rPr>
            </a:b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jane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 = Person(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"Jane"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>
                <a:solidFill>
                  <a:srgbClr val="0000FF"/>
                </a:solidFill>
                <a:latin typeface="JetBrains Mono"/>
              </a:rPr>
              <a:t>35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val 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name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,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age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= 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jane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 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destructuring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declaration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println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name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, </a:t>
            </a:r>
            <a:r>
              <a:rPr lang="cs-CZ" sz="5400" b="1" dirty="0">
                <a:solidFill>
                  <a:srgbClr val="000080"/>
                </a:solidFill>
                <a:latin typeface="JetBrains Mono"/>
              </a:rPr>
              <a:t>$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age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years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of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 </a:t>
            </a:r>
            <a:r>
              <a:rPr lang="cs-CZ" sz="5400" b="1" dirty="0" err="1">
                <a:solidFill>
                  <a:srgbClr val="008000"/>
                </a:solidFill>
                <a:latin typeface="JetBrains Mono"/>
              </a:rPr>
              <a:t>age</a:t>
            </a:r>
            <a:r>
              <a:rPr lang="cs-CZ" sz="5400" b="1" dirty="0">
                <a:solidFill>
                  <a:srgbClr val="008000"/>
                </a:solidFill>
                <a:latin typeface="JetBrains Mono"/>
              </a:rPr>
              <a:t>"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prints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"Jane, 35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years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of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age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"</a:t>
            </a:r>
            <a:endParaRPr lang="cs-CZ" sz="5400" dirty="0">
              <a:latin typeface="JetBrains Mono"/>
            </a:endParaRPr>
          </a:p>
          <a:p>
            <a:pPr>
              <a:lnSpc>
                <a:spcPct val="150000"/>
              </a:lnSpc>
            </a:pPr>
            <a:br>
              <a:rPr lang="cs-CZ" sz="5400" dirty="0">
                <a:latin typeface="JetBrains Mono"/>
              </a:rPr>
            </a:b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println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(</a:t>
            </a:r>
            <a:r>
              <a:rPr lang="cs-CZ" sz="5400" dirty="0" err="1">
                <a:solidFill>
                  <a:srgbClr val="000000"/>
                </a:solidFill>
                <a:latin typeface="JetBrains Mono"/>
              </a:rPr>
              <a:t>jane</a:t>
            </a:r>
            <a:r>
              <a:rPr lang="cs-CZ" sz="5400" dirty="0">
                <a:solidFill>
                  <a:srgbClr val="000000"/>
                </a:solidFill>
                <a:latin typeface="JetBrains Mono"/>
              </a:rPr>
              <a:t>) 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// data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class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implements</a:t>
            </a:r>
            <a:r>
              <a:rPr lang="cs-CZ" sz="5400" i="1" dirty="0">
                <a:solidFill>
                  <a:srgbClr val="808080"/>
                </a:solidFill>
                <a:latin typeface="JetBrains Mono"/>
              </a:rPr>
              <a:t> </a:t>
            </a:r>
            <a:r>
              <a:rPr lang="cs-CZ" sz="5400" i="1" dirty="0" err="1">
                <a:solidFill>
                  <a:srgbClr val="808080"/>
                </a:solidFill>
                <a:latin typeface="JetBrains Mono"/>
              </a:rPr>
              <a:t>toString</a:t>
            </a:r>
            <a:endParaRPr lang="cs-CZ" sz="54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84045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pic>
        <p:nvPicPr>
          <p:cNvPr id="24578" name="Picture 2" descr="https://lh5.googleusercontent.com/TIGMh3YlkJtDTfbLmmO8N3gGfEtECTrGV8Tphyv-XgEBIDLkAYAYf7F4Jz0rw--3zptNJtn0cPLs7qD6z9s0AnGDMwWMiE22Hqit6gSAIWNeO2ig4Br1MbgTXmSZ4uKpjxhu9e1Buvz0">
            <a:extLst>
              <a:ext uri="{FF2B5EF4-FFF2-40B4-BE49-F238E27FC236}">
                <a16:creationId xmlns:a16="http://schemas.microsoft.com/office/drawing/2014/main" id="{02AB7B41-439A-4D8F-87BA-37A36DEF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25" y="383459"/>
            <a:ext cx="23090349" cy="1171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8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17CAD-ED22-4089-AF7C-77269BBA1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163331"/>
            <a:ext cx="13669127" cy="68741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cs-CZ" sz="6000" dirty="0">
                <a:latin typeface="JetBrains Mono"/>
              </a:rPr>
              <a:t>Java -&gt; Kotlin </a:t>
            </a:r>
            <a:r>
              <a:rPr lang="cs-CZ" sz="6000" dirty="0" err="1">
                <a:latin typeface="JetBrains Mono"/>
              </a:rPr>
              <a:t>using</a:t>
            </a:r>
            <a:r>
              <a:rPr lang="cs-CZ" sz="6000" dirty="0">
                <a:latin typeface="JetBrains Mono"/>
              </a:rPr>
              <a:t> </a:t>
            </a:r>
            <a:r>
              <a:rPr lang="en-US" sz="6000" dirty="0">
                <a:latin typeface="JetBrains Mono"/>
              </a:rPr>
              <a:t>IntelliJ</a:t>
            </a:r>
            <a:endParaRPr lang="cs-CZ" sz="60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6000" dirty="0" err="1">
                <a:latin typeface="JetBrains Mono"/>
              </a:rPr>
              <a:t>Gradle</a:t>
            </a:r>
            <a:endParaRPr lang="cs-CZ" sz="60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6000" dirty="0" err="1">
                <a:latin typeface="JetBrains Mono"/>
                <a:hlinkClick r:id="rId3"/>
              </a:rPr>
              <a:t>scratch</a:t>
            </a:r>
            <a:r>
              <a:rPr lang="cs-CZ" sz="6000" dirty="0">
                <a:latin typeface="JetBrains Mono"/>
                <a:hlinkClick r:id="rId3"/>
              </a:rPr>
              <a:t> </a:t>
            </a:r>
            <a:r>
              <a:rPr lang="cs-CZ" sz="6000" dirty="0" err="1">
                <a:latin typeface="JetBrains Mono"/>
                <a:hlinkClick r:id="rId3"/>
              </a:rPr>
              <a:t>files</a:t>
            </a:r>
            <a:r>
              <a:rPr lang="en-US" sz="6000" dirty="0">
                <a:latin typeface="JetBrains Mono"/>
                <a:hlinkClick r:id="rId3"/>
              </a:rPr>
              <a:t> </a:t>
            </a:r>
            <a:r>
              <a:rPr lang="en-US" sz="6000" dirty="0">
                <a:latin typeface="JetBrains Mono"/>
              </a:rPr>
              <a:t>(prototyping, playground)</a:t>
            </a:r>
            <a:endParaRPr lang="cs-CZ" sz="60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en-US" sz="6000" dirty="0">
                <a:latin typeface="JetBrains Mono"/>
                <a:hlinkClick r:id="rId4"/>
              </a:rPr>
              <a:t>Kotlin B</a:t>
            </a:r>
            <a:r>
              <a:rPr lang="cs-CZ" sz="6000" dirty="0" err="1">
                <a:latin typeface="JetBrains Mono"/>
                <a:hlinkClick r:id="rId4"/>
              </a:rPr>
              <a:t>ytecode</a:t>
            </a:r>
            <a:r>
              <a:rPr lang="en-US" sz="6000" dirty="0">
                <a:latin typeface="JetBrains Mono"/>
              </a:rPr>
              <a:t> (see Java code equivalent) </a:t>
            </a:r>
            <a:endParaRPr lang="cs-CZ" sz="6000" dirty="0"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cs-CZ" sz="6000" dirty="0" err="1">
                <a:latin typeface="JetBrains Mono"/>
                <a:hlinkClick r:id="rId5"/>
              </a:rPr>
              <a:t>Spring</a:t>
            </a:r>
            <a:r>
              <a:rPr lang="cs-CZ" sz="6000" dirty="0">
                <a:latin typeface="JetBrains Mono"/>
              </a:rPr>
              <a:t>, </a:t>
            </a:r>
            <a:r>
              <a:rPr lang="cs-CZ" sz="6000" dirty="0">
                <a:latin typeface="JetBrains Mono"/>
                <a:hlinkClick r:id="rId6"/>
              </a:rPr>
              <a:t>JPA</a:t>
            </a:r>
            <a:r>
              <a:rPr lang="cs-CZ" sz="6000" dirty="0">
                <a:latin typeface="JetBrains Mono"/>
              </a:rPr>
              <a:t>, </a:t>
            </a:r>
            <a:r>
              <a:rPr lang="cs-CZ" sz="6000" dirty="0" err="1">
                <a:latin typeface="JetBrains Mono"/>
                <a:hlinkClick r:id="rId7"/>
              </a:rPr>
              <a:t>Lombok</a:t>
            </a:r>
            <a:r>
              <a:rPr lang="en-US" sz="6000" dirty="0">
                <a:latin typeface="JetBrains Mono"/>
              </a:rPr>
              <a:t> plugins</a:t>
            </a:r>
            <a:endParaRPr lang="cs-CZ" sz="6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5379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/>
              <a:t>Demo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4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17CAD-ED22-4089-AF7C-77269BBA1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925" y="3191652"/>
            <a:ext cx="16987343" cy="54891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JetBrains Mono"/>
              </a:rPr>
              <a:t>Check </a:t>
            </a:r>
            <a:r>
              <a:rPr lang="cs-CZ" sz="6000" dirty="0" err="1">
                <a:latin typeface="JetBrains Mono"/>
              </a:rPr>
              <a:t>project</a:t>
            </a:r>
            <a:r>
              <a:rPr lang="cs-CZ" sz="6000" dirty="0">
                <a:latin typeface="JetBrains Mono"/>
              </a:rPr>
              <a:t> </a:t>
            </a:r>
            <a:r>
              <a:rPr lang="cs-CZ" sz="6000" dirty="0" err="1">
                <a:latin typeface="JetBrains Mono"/>
              </a:rPr>
              <a:t>Wishlist</a:t>
            </a:r>
            <a:r>
              <a:rPr lang="cs-CZ" sz="6000" dirty="0">
                <a:latin typeface="JetBrains Mono"/>
              </a:rPr>
              <a:t> to </a:t>
            </a:r>
            <a:r>
              <a:rPr lang="cs-CZ" sz="6000" dirty="0" err="1">
                <a:latin typeface="JetBrains Mono"/>
              </a:rPr>
              <a:t>compare</a:t>
            </a:r>
            <a:endParaRPr lang="cs-CZ" sz="6000" dirty="0">
              <a:latin typeface="JetBrains Mono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6000" dirty="0">
                <a:latin typeface="JetBrains Mono"/>
                <a:hlinkClick r:id="rId3"/>
              </a:rPr>
              <a:t>Java</a:t>
            </a:r>
            <a:r>
              <a:rPr lang="cs-CZ" sz="6000" dirty="0">
                <a:latin typeface="JetBrains Mono"/>
              </a:rPr>
              <a:t> </a:t>
            </a:r>
            <a:r>
              <a:rPr lang="en-US" sz="6000" dirty="0">
                <a:latin typeface="JetBrains Mono"/>
              </a:rPr>
              <a:t>&amp; JUnit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JetBrains Mono"/>
                <a:hlinkClick r:id="rId4"/>
              </a:rPr>
              <a:t>Kotlin</a:t>
            </a:r>
            <a:r>
              <a:rPr lang="en-US" sz="6000" dirty="0">
                <a:latin typeface="JetBrains Mono"/>
              </a:rPr>
              <a:t> &amp; Spock</a:t>
            </a:r>
          </a:p>
          <a:p>
            <a:pPr>
              <a:lnSpc>
                <a:spcPct val="150000"/>
              </a:lnSpc>
            </a:pPr>
            <a:r>
              <a:rPr lang="en-US" sz="6000" dirty="0">
                <a:latin typeface="JetBrains Mono"/>
              </a:rPr>
              <a:t>(simple Spring Boot app with Hibernate and REST API)</a:t>
            </a:r>
            <a:endParaRPr lang="cs-CZ" sz="6000" dirty="0"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105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Vocasem | IT podcast, který rozhodně neplave po povrchu.">
            <a:extLst>
              <a:ext uri="{FF2B5EF4-FFF2-40B4-BE49-F238E27FC236}">
                <a16:creationId xmlns:a16="http://schemas.microsoft.com/office/drawing/2014/main" id="{92437309-6F6D-47E4-A93A-67ABBA01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2391" y="419911"/>
            <a:ext cx="6438089" cy="643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else</a:t>
            </a:r>
            <a:r>
              <a:rPr lang="cs-CZ" dirty="0"/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4" y="393357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6600" b="0" dirty="0">
                <a:hlinkClick r:id="rId4"/>
              </a:rPr>
              <a:t>Pod </a:t>
            </a:r>
            <a:r>
              <a:rPr lang="cs-CZ" sz="6600" b="0" dirty="0" err="1">
                <a:hlinkClick r:id="rId4"/>
              </a:rPr>
              <a:t>Vocas</a:t>
            </a:r>
            <a:r>
              <a:rPr lang="en-US" sz="6600" b="0" dirty="0" err="1">
                <a:hlinkClick r:id="rId4"/>
              </a:rPr>
              <a:t>em</a:t>
            </a:r>
            <a:endParaRPr lang="en-US" sz="5400" b="0" dirty="0"/>
          </a:p>
          <a:p>
            <a:pPr marL="1296000" lvl="8" indent="-685800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sz="5400" b="0" dirty="0">
                <a:latin typeface="Calibri" panose="020F0502020204030204" pitchFamily="34" charset="0"/>
                <a:cs typeface="Calibri" panose="020F0502020204030204" pitchFamily="34" charset="0"/>
              </a:rPr>
              <a:t>Funkcionální programování v Javě</a:t>
            </a:r>
            <a:endParaRPr lang="en-US" sz="5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96000" lvl="8" indent="-685800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cs-CZ" sz="5400" b="0" dirty="0" err="1"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cs-CZ" sz="54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5400" b="0" dirty="0" err="1"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r>
              <a:rPr lang="cs-CZ" sz="5400" b="0" dirty="0">
                <a:latin typeface="Calibri" panose="020F0502020204030204" pitchFamily="34" charset="0"/>
                <a:cs typeface="Calibri" panose="020F0502020204030204" pitchFamily="34" charset="0"/>
              </a:rPr>
              <a:t> v </a:t>
            </a:r>
            <a:r>
              <a:rPr lang="cs-CZ" sz="5400" b="0" dirty="0" err="1">
                <a:latin typeface="Calibri" panose="020F0502020204030204" pitchFamily="34" charset="0"/>
                <a:cs typeface="Calibri" panose="020F0502020204030204" pitchFamily="34" charset="0"/>
              </a:rPr>
              <a:t>recruitmentu</a:t>
            </a:r>
            <a:r>
              <a:rPr lang="cs-CZ" sz="5400" b="0" dirty="0">
                <a:latin typeface="Calibri" panose="020F0502020204030204" pitchFamily="34" charset="0"/>
                <a:cs typeface="Calibri" panose="020F0502020204030204" pitchFamily="34" charset="0"/>
              </a:rPr>
              <a:t>, Azure </a:t>
            </a:r>
            <a:r>
              <a:rPr lang="cs-CZ" sz="5400" b="0" dirty="0" err="1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cs-CZ" sz="5400" b="0" dirty="0">
                <a:latin typeface="Calibri" panose="020F0502020204030204" pitchFamily="34" charset="0"/>
                <a:cs typeface="Calibri" panose="020F0502020204030204" pitchFamily="34" charset="0"/>
              </a:rPr>
              <a:t> a Kotlin</a:t>
            </a:r>
            <a:endParaRPr lang="en-US" sz="54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7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sz="6600" b="0" dirty="0" err="1">
                <a:latin typeface="Calibri" panose="020F0502020204030204" pitchFamily="34" charset="0"/>
                <a:cs typeface="Calibri" panose="020F0502020204030204" pitchFamily="34" charset="0"/>
              </a:rPr>
              <a:t>Speaker</a:t>
            </a:r>
            <a:r>
              <a:rPr lang="en-US" sz="6600" b="0" dirty="0">
                <a:latin typeface="Calibri" panose="020F0502020204030204" pitchFamily="34" charset="0"/>
                <a:cs typeface="Calibri" panose="020F0502020204030204" pitchFamily="34" charset="0"/>
              </a:rPr>
              <a:t>’s Corner</a:t>
            </a:r>
          </a:p>
          <a:p>
            <a:pPr marL="1296000" lvl="7" indent="-685800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5400" b="0" dirty="0">
                <a:latin typeface="Calibri" panose="020F0502020204030204" pitchFamily="34" charset="0"/>
                <a:cs typeface="Calibri" panose="020F0502020204030204" pitchFamily="34" charset="0"/>
              </a:rPr>
              <a:t>Spock: Test Fast &amp; Prosper!</a:t>
            </a:r>
          </a:p>
          <a:p>
            <a:pPr marL="394200" lvl="7" indent="0" hangingPunct="1">
              <a:lnSpc>
                <a:spcPct val="150000"/>
              </a:lnSpc>
            </a:pPr>
            <a:endParaRPr lang="en-US" sz="54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en-US" sz="7900" dirty="0"/>
              <a:t>Try Spock as JUnit &amp; Mockito replacement! (</a:t>
            </a:r>
            <a:r>
              <a:rPr lang="en-US" sz="7900" dirty="0">
                <a:hlinkClick r:id="rId3"/>
              </a:rPr>
              <a:t>link</a:t>
            </a:r>
            <a:r>
              <a:rPr lang="en-US" sz="7900" dirty="0"/>
              <a:t>) </a:t>
            </a:r>
            <a:endParaRPr lang="cs-CZ" sz="79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CD25248-38D1-4F7F-B863-4BAAEB91A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2870698"/>
            <a:ext cx="18664301" cy="97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9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true companion: exploring Kotlin&amp;amp;#39;s companion objects | by Ilya Lim |  ProAndroidDev">
            <a:extLst>
              <a:ext uri="{FF2B5EF4-FFF2-40B4-BE49-F238E27FC236}">
                <a16:creationId xmlns:a16="http://schemas.microsoft.com/office/drawing/2014/main" id="{07BA7B91-963D-4AD9-8440-0F300A55E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921" y="3841918"/>
            <a:ext cx="10018158" cy="500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13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Kotlin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Statically typed language for JVM, Android, browser and native</a:t>
            </a:r>
          </a:p>
        </p:txBody>
      </p:sp>
    </p:spTree>
    <p:extLst>
      <p:ext uri="{BB962C8B-B14F-4D97-AF65-F5344CB8AC3E}">
        <p14:creationId xmlns:p14="http://schemas.microsoft.com/office/powerpoint/2010/main" val="29756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Kotlin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Statically typed language for JVM, Android, browser and native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Developed by JetBrains, recommended by Google for Android</a:t>
            </a:r>
          </a:p>
        </p:txBody>
      </p:sp>
    </p:spTree>
    <p:extLst>
      <p:ext uri="{BB962C8B-B14F-4D97-AF65-F5344CB8AC3E}">
        <p14:creationId xmlns:p14="http://schemas.microsoft.com/office/powerpoint/2010/main" val="392231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Kotlin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Statically typed language for JVM, Android, browser and native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Developed by JetBrains, recommended by Google for Android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Similar to Java, less boilerplate code, more readable code</a:t>
            </a:r>
          </a:p>
        </p:txBody>
      </p:sp>
    </p:spTree>
    <p:extLst>
      <p:ext uri="{BB962C8B-B14F-4D97-AF65-F5344CB8AC3E}">
        <p14:creationId xmlns:p14="http://schemas.microsoft.com/office/powerpoint/2010/main" val="26398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CA6BA3F-3B4C-46CA-BE8C-B25D5891DDAF}"/>
              </a:ext>
            </a:extLst>
          </p:cNvPr>
          <p:cNvSpPr txBox="1">
            <a:spLocks/>
          </p:cNvSpPr>
          <p:nvPr/>
        </p:nvSpPr>
        <p:spPr>
          <a:xfrm>
            <a:off x="1787525" y="1077651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hangingPunct="1"/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Kotlin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2848AB-FAE0-4889-858A-E4D3F879907C}"/>
              </a:ext>
            </a:extLst>
          </p:cNvPr>
          <p:cNvSpPr txBox="1">
            <a:spLocks/>
          </p:cNvSpPr>
          <p:nvPr/>
        </p:nvSpPr>
        <p:spPr>
          <a:xfrm>
            <a:off x="1787525" y="3703428"/>
            <a:ext cx="20572143" cy="1452496"/>
          </a:xfrm>
          <a:prstGeom prst="rect">
            <a:avLst/>
          </a:prstGeom>
        </p:spPr>
        <p:txBody>
          <a:bodyPr/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ignika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Signika"/>
                <a:ea typeface="Signika"/>
                <a:cs typeface="Signika"/>
                <a:sym typeface="Signika"/>
              </a:defRPr>
            </a:lvl9pPr>
          </a:lstStyle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Statically typed language for JVM, Android, browser and native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Developed by JetBrains, recommended by Google for Android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Similar to Java, less boilerplate code, more readable code</a:t>
            </a:r>
          </a:p>
          <a:p>
            <a:pPr marL="571500" indent="-5715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0" dirty="0"/>
              <a:t>Can be used together with Java and all Java tools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35643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White">
  <a:themeElements>
    <a:clrScheme name="CN Group colour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ED1848"/>
      </a:accent1>
      <a:accent2>
        <a:srgbClr val="76CDE5"/>
      </a:accent2>
      <a:accent3>
        <a:srgbClr val="A1CED8"/>
      </a:accent3>
      <a:accent4>
        <a:srgbClr val="88CEB9"/>
      </a:accent4>
      <a:accent5>
        <a:srgbClr val="4BB595"/>
      </a:accent5>
      <a:accent6>
        <a:srgbClr val="00206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2508</Words>
  <Application>Microsoft Office PowerPoint</Application>
  <PresentationFormat>Custom</PresentationFormat>
  <Paragraphs>325</Paragraphs>
  <Slides>45</Slides>
  <Notes>34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Calibri</vt:lpstr>
      <vt:lpstr>Calibri Light</vt:lpstr>
      <vt:lpstr>et-line</vt:lpstr>
      <vt:lpstr>Helvetica Light</vt:lpstr>
      <vt:lpstr>Helvetica Neue</vt:lpstr>
      <vt:lpstr>JetBrains Mono</vt:lpstr>
      <vt:lpstr>League Gothic Regular</vt:lpstr>
      <vt:lpstr>PT Sans</vt:lpstr>
      <vt:lpstr>Signika</vt:lpstr>
      <vt:lpstr>Wingdings</vt:lpstr>
      <vt:lpstr>White</vt:lpstr>
      <vt:lpstr>PowerPoint Presentation</vt:lpstr>
      <vt:lpstr>PowerPoint Presentation</vt:lpstr>
      <vt:lpstr>People and Locations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</dc:title>
  <dc:creator>Müller Martin</dc:creator>
  <cp:lastModifiedBy>Müller Martin</cp:lastModifiedBy>
  <cp:revision>422</cp:revision>
  <dcterms:modified xsi:type="dcterms:W3CDTF">2023-05-19T12:37:47Z</dcterms:modified>
</cp:coreProperties>
</file>